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264" r:id="rId3"/>
    <p:sldId id="281" r:id="rId4"/>
    <p:sldId id="263" r:id="rId5"/>
    <p:sldId id="303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3" r:id="rId20"/>
    <p:sldId id="384" r:id="rId21"/>
    <p:sldId id="385" r:id="rId22"/>
    <p:sldId id="283" r:id="rId23"/>
    <p:sldId id="279" r:id="rId24"/>
    <p:sldId id="290" r:id="rId25"/>
    <p:sldId id="288" r:id="rId26"/>
    <p:sldId id="289" r:id="rId27"/>
    <p:sldId id="278" r:id="rId28"/>
    <p:sldId id="285" r:id="rId29"/>
    <p:sldId id="287" r:id="rId30"/>
    <p:sldId id="301" r:id="rId31"/>
    <p:sldId id="298" r:id="rId32"/>
    <p:sldId id="297" r:id="rId33"/>
    <p:sldId id="292" r:id="rId34"/>
    <p:sldId id="300" r:id="rId35"/>
    <p:sldId id="268" r:id="rId36"/>
    <p:sldId id="299" r:id="rId37"/>
    <p:sldId id="291" r:id="rId38"/>
    <p:sldId id="275" r:id="rId39"/>
    <p:sldId id="269" r:id="rId40"/>
    <p:sldId id="386" r:id="rId41"/>
    <p:sldId id="348" r:id="rId42"/>
    <p:sldId id="29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2" r:id="rId69"/>
    <p:sldId id="347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50" r:id="rId85"/>
    <p:sldId id="351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294" r:id="rId99"/>
    <p:sldId id="366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mena Suarez-Sousa" initials="X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48"/>
    <p:restoredTop sz="90451"/>
  </p:normalViewPr>
  <p:slideViewPr>
    <p:cSldViewPr snapToGrid="0" snapToObjects="1">
      <p:cViewPr varScale="1">
        <p:scale>
          <a:sx n="66" d="100"/>
          <a:sy n="66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2T10:32:53.897" idx="2">
    <p:pos x="10" y="10"/>
    <p:text>Me encanta!!!! Muy diferente a Chaclacayo y a Lima.... !!!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2T10:33:21.668" idx="3">
    <p:pos x="10" y="10"/>
    <p:text>Excelente. Sera una buena oportunidad para que la audiencia aprenda de la organizacion politica de los EEUU: Republica Federal, diferente al Peru que es solamente una Republica. (Estoy en la Laptop de la oficina y no tengo acentos gramaticales...)</p:text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C1C34-E87E-844D-8463-9FE09554EA0C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6D0BE75D-6712-1E4D-BD9B-43129FDB193C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endParaRPr lang="en-US" sz="2400" b="0" dirty="0" smtClean="0">
            <a:solidFill>
              <a:srgbClr val="FF0000"/>
            </a:solidFill>
          </a:endParaRPr>
        </a:p>
        <a:p>
          <a:pPr algn="ctr">
            <a:spcAft>
              <a:spcPts val="0"/>
            </a:spcAft>
          </a:pPr>
          <a:r>
            <a:rPr lang="en-US" sz="2400" b="0" dirty="0" err="1" smtClean="0">
              <a:solidFill>
                <a:srgbClr val="FF0000"/>
              </a:solidFill>
            </a:rPr>
            <a:t>Nivel</a:t>
          </a:r>
          <a:r>
            <a:rPr lang="en-US" sz="2400" b="0" dirty="0" smtClean="0">
              <a:solidFill>
                <a:srgbClr val="FF0000"/>
              </a:solidFill>
            </a:rPr>
            <a:t> </a:t>
          </a:r>
          <a:r>
            <a:rPr lang="en-US" sz="2400" b="0" dirty="0" err="1" smtClean="0">
              <a:solidFill>
                <a:srgbClr val="FF0000"/>
              </a:solidFill>
            </a:rPr>
            <a:t>Terciario</a:t>
          </a:r>
          <a:r>
            <a:rPr lang="en-US" sz="2400" b="0" dirty="0" smtClean="0">
              <a:solidFill>
                <a:srgbClr val="FF0000"/>
              </a:solidFill>
            </a:rPr>
            <a:t> de </a:t>
          </a:r>
          <a:r>
            <a:rPr lang="en-US" sz="2400" b="0" dirty="0" err="1" smtClean="0">
              <a:solidFill>
                <a:srgbClr val="FF0000"/>
              </a:solidFill>
            </a:rPr>
            <a:t>Intervención</a:t>
          </a:r>
          <a:r>
            <a:rPr lang="en-US" sz="2400" b="0" dirty="0" smtClean="0">
              <a:solidFill>
                <a:srgbClr val="FF0000"/>
              </a:solidFill>
            </a:rPr>
            <a:t> / 3</a:t>
          </a:r>
        </a:p>
        <a:p>
          <a:pPr algn="ctr">
            <a:spcAft>
              <a:spcPts val="0"/>
            </a:spcAft>
          </a:pPr>
          <a:r>
            <a:rPr lang="en-US" sz="2800" b="1" dirty="0" smtClean="0">
              <a:solidFill>
                <a:srgbClr val="FF0000"/>
              </a:solidFill>
              <a:latin typeface="+mj-lt"/>
            </a:rPr>
            <a:t>ALTO RIESGO</a:t>
          </a:r>
          <a:r>
            <a:rPr lang="en-US" sz="1200" b="1" dirty="0" smtClean="0">
              <a:solidFill>
                <a:srgbClr val="FF0000"/>
              </a:solidFill>
              <a:latin typeface="+mj-lt"/>
            </a:rPr>
            <a:t>(P/1-19)</a:t>
          </a:r>
          <a:endParaRPr lang="en-US" sz="1200" b="1" dirty="0">
            <a:solidFill>
              <a:srgbClr val="FF0000"/>
            </a:solidFill>
            <a:latin typeface="+mj-lt"/>
          </a:endParaRPr>
        </a:p>
      </dgm:t>
    </dgm:pt>
    <dgm:pt modelId="{D5781CC7-64AC-E945-869B-56821AD06FF6}" type="parTrans" cxnId="{34EDED6F-35E2-7C43-87F4-AAC04662FC0A}">
      <dgm:prSet/>
      <dgm:spPr/>
      <dgm:t>
        <a:bodyPr/>
        <a:lstStyle/>
        <a:p>
          <a:endParaRPr lang="en-US"/>
        </a:p>
      </dgm:t>
    </dgm:pt>
    <dgm:pt modelId="{20A83FB0-CEE7-9944-B617-BF82898FE884}" type="sibTrans" cxnId="{34EDED6F-35E2-7C43-87F4-AAC04662FC0A}">
      <dgm:prSet/>
      <dgm:spPr/>
      <dgm:t>
        <a:bodyPr/>
        <a:lstStyle/>
        <a:p>
          <a:endParaRPr lang="en-US"/>
        </a:p>
      </dgm:t>
    </dgm:pt>
    <dgm:pt modelId="{C685C9E1-E8F4-6B47-A66F-A33136F99780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en-US" sz="2400" b="0" dirty="0" smtClean="0">
            <a:solidFill>
              <a:srgbClr val="FFFF00"/>
            </a:solidFill>
          </a:endParaRPr>
        </a:p>
        <a:p>
          <a:pPr>
            <a:spcAft>
              <a:spcPts val="0"/>
            </a:spcAft>
          </a:pPr>
          <a:r>
            <a:rPr lang="en-US" sz="2400" b="0" dirty="0" err="1" smtClean="0">
              <a:solidFill>
                <a:srgbClr val="FFFF00"/>
              </a:solidFill>
            </a:rPr>
            <a:t>Nivel</a:t>
          </a:r>
          <a:r>
            <a:rPr lang="en-US" sz="2400" b="0" dirty="0" smtClean="0">
              <a:solidFill>
                <a:srgbClr val="FFFF00"/>
              </a:solidFill>
            </a:rPr>
            <a:t> </a:t>
          </a:r>
          <a:r>
            <a:rPr lang="en-US" sz="2400" b="0" dirty="0" err="1" smtClean="0">
              <a:solidFill>
                <a:srgbClr val="FFFF00"/>
              </a:solidFill>
            </a:rPr>
            <a:t>Secundario</a:t>
          </a:r>
          <a:r>
            <a:rPr lang="en-US" sz="2400" b="0" dirty="0" smtClean="0">
              <a:solidFill>
                <a:srgbClr val="FFFF00"/>
              </a:solidFill>
            </a:rPr>
            <a:t> de </a:t>
          </a:r>
        </a:p>
        <a:p>
          <a:pPr>
            <a:spcAft>
              <a:spcPts val="0"/>
            </a:spcAft>
          </a:pPr>
          <a:r>
            <a:rPr lang="en-US" sz="2400" b="0" dirty="0" err="1" smtClean="0">
              <a:solidFill>
                <a:srgbClr val="FFFF00"/>
              </a:solidFill>
            </a:rPr>
            <a:t>Intervención</a:t>
          </a:r>
          <a:r>
            <a:rPr lang="en-US" sz="2400" b="0" dirty="0" smtClean="0">
              <a:solidFill>
                <a:srgbClr val="FFFF00"/>
              </a:solidFill>
            </a:rPr>
            <a:t> / 2 </a:t>
          </a:r>
        </a:p>
        <a:p>
          <a:pPr>
            <a:spcAft>
              <a:spcPts val="0"/>
            </a:spcAft>
          </a:pPr>
          <a:r>
            <a:rPr lang="en-US" sz="2800" b="1" dirty="0" smtClean="0">
              <a:solidFill>
                <a:srgbClr val="FFFF00"/>
              </a:solidFill>
              <a:latin typeface="+mj-lt"/>
            </a:rPr>
            <a:t>RIESGO </a:t>
          </a:r>
          <a:r>
            <a:rPr lang="en-US" sz="1200" b="1" dirty="0" smtClean="0">
              <a:solidFill>
                <a:srgbClr val="FFFF00"/>
              </a:solidFill>
              <a:latin typeface="+mj-lt"/>
            </a:rPr>
            <a:t>(P/21-40)</a:t>
          </a:r>
        </a:p>
        <a:p>
          <a:pPr>
            <a:spcAft>
              <a:spcPct val="35000"/>
            </a:spcAft>
          </a:pPr>
          <a:endParaRPr lang="en-US" sz="2400" dirty="0"/>
        </a:p>
      </dgm:t>
    </dgm:pt>
    <dgm:pt modelId="{DBF128D4-5BC0-134A-8FA6-1AA473E8E15C}" type="parTrans" cxnId="{ECE0544A-EB7D-4641-B113-AD5D676BBF83}">
      <dgm:prSet/>
      <dgm:spPr/>
      <dgm:t>
        <a:bodyPr/>
        <a:lstStyle/>
        <a:p>
          <a:endParaRPr lang="en-US"/>
        </a:p>
      </dgm:t>
    </dgm:pt>
    <dgm:pt modelId="{BE8E97DD-6719-9E41-8B9D-5BB93B2142B0}" type="sibTrans" cxnId="{ECE0544A-EB7D-4641-B113-AD5D676BBF83}">
      <dgm:prSet/>
      <dgm:spPr/>
      <dgm:t>
        <a:bodyPr/>
        <a:lstStyle/>
        <a:p>
          <a:endParaRPr lang="en-US"/>
        </a:p>
      </dgm:t>
    </dgm:pt>
    <dgm:pt modelId="{0DDDD250-22F6-1649-A8A9-4A5112BD618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0" dirty="0" err="1" smtClean="0">
              <a:solidFill>
                <a:srgbClr val="92D050"/>
              </a:solidFill>
            </a:rPr>
            <a:t>Nivel</a:t>
          </a:r>
          <a:r>
            <a:rPr lang="en-US" sz="2800" b="0" dirty="0" smtClean="0">
              <a:solidFill>
                <a:srgbClr val="92D050"/>
              </a:solidFill>
            </a:rPr>
            <a:t> </a:t>
          </a:r>
          <a:r>
            <a:rPr lang="en-US" sz="2800" b="0" dirty="0" err="1" smtClean="0">
              <a:solidFill>
                <a:srgbClr val="92D050"/>
              </a:solidFill>
            </a:rPr>
            <a:t>Primario</a:t>
          </a:r>
          <a:r>
            <a:rPr lang="en-US" sz="2800" b="0" dirty="0" smtClean="0">
              <a:solidFill>
                <a:srgbClr val="92D050"/>
              </a:solidFill>
            </a:rPr>
            <a:t> de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b="0" dirty="0" err="1" smtClean="0">
              <a:solidFill>
                <a:srgbClr val="92D050"/>
              </a:solidFill>
            </a:rPr>
            <a:t>Intevención</a:t>
          </a:r>
          <a:r>
            <a:rPr lang="en-US" sz="2800" b="0" dirty="0" smtClean="0">
              <a:solidFill>
                <a:srgbClr val="92D050"/>
              </a:solidFill>
            </a:rPr>
            <a:t> / 1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 smtClean="0">
              <a:solidFill>
                <a:srgbClr val="92D050"/>
              </a:solidFill>
              <a:latin typeface="+mj-lt"/>
            </a:rPr>
            <a:t>POCO RIESGO </a:t>
          </a:r>
          <a:r>
            <a:rPr lang="en-US" sz="1200" b="1" dirty="0" smtClean="0">
              <a:solidFill>
                <a:srgbClr val="92D050"/>
              </a:solidFill>
              <a:latin typeface="+mj-lt"/>
            </a:rPr>
            <a:t>(P/41-99)</a:t>
          </a:r>
          <a:endParaRPr lang="en-US" sz="1200" b="1" dirty="0">
            <a:solidFill>
              <a:srgbClr val="92D050"/>
            </a:solidFill>
            <a:latin typeface="+mj-lt"/>
          </a:endParaRPr>
        </a:p>
      </dgm:t>
    </dgm:pt>
    <dgm:pt modelId="{661433BB-6503-544E-A667-C0D0702BF792}" type="sibTrans" cxnId="{FBDB9C1A-4ACE-4048-96A8-0C29183243E7}">
      <dgm:prSet/>
      <dgm:spPr/>
      <dgm:t>
        <a:bodyPr/>
        <a:lstStyle/>
        <a:p>
          <a:endParaRPr lang="en-US"/>
        </a:p>
      </dgm:t>
    </dgm:pt>
    <dgm:pt modelId="{A2783B02-8537-B449-A77A-5BD5762BC2B6}" type="parTrans" cxnId="{FBDB9C1A-4ACE-4048-96A8-0C29183243E7}">
      <dgm:prSet/>
      <dgm:spPr/>
      <dgm:t>
        <a:bodyPr/>
        <a:lstStyle/>
        <a:p>
          <a:endParaRPr lang="en-US"/>
        </a:p>
      </dgm:t>
    </dgm:pt>
    <dgm:pt modelId="{75590899-9430-704F-BBE0-1D72E99CA280}" type="pres">
      <dgm:prSet presAssocID="{2F1C1C34-E87E-844D-8463-9FE09554EA0C}" presName="Name0" presStyleCnt="0">
        <dgm:presLayoutVars>
          <dgm:dir/>
          <dgm:animLvl val="lvl"/>
          <dgm:resizeHandles val="exact"/>
        </dgm:presLayoutVars>
      </dgm:prSet>
      <dgm:spPr/>
    </dgm:pt>
    <dgm:pt modelId="{0782F439-E5C2-564E-90FB-C78E2F5D9EDA}" type="pres">
      <dgm:prSet presAssocID="{6D0BE75D-6712-1E4D-BD9B-43129FDB193C}" presName="Name8" presStyleCnt="0"/>
      <dgm:spPr/>
    </dgm:pt>
    <dgm:pt modelId="{8FB89942-D712-2044-96B1-1E47418699D1}" type="pres">
      <dgm:prSet presAssocID="{6D0BE75D-6712-1E4D-BD9B-43129FDB193C}" presName="level" presStyleLbl="node1" presStyleIdx="0" presStyleCnt="3" custLinFactNeighborY="-94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17E65-17AB-4844-9B44-EC4220DAE8FB}" type="pres">
      <dgm:prSet presAssocID="{6D0BE75D-6712-1E4D-BD9B-43129FDB193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54A21-09FB-DE4A-9829-E4AD914F8381}" type="pres">
      <dgm:prSet presAssocID="{C685C9E1-E8F4-6B47-A66F-A33136F99780}" presName="Name8" presStyleCnt="0"/>
      <dgm:spPr/>
    </dgm:pt>
    <dgm:pt modelId="{02FB1A0B-75D0-3E43-9CA6-FA3A431AA703}" type="pres">
      <dgm:prSet presAssocID="{C685C9E1-E8F4-6B47-A66F-A33136F99780}" presName="level" presStyleLbl="node1" presStyleIdx="1" presStyleCnt="3" custScaleY="78394" custLinFactNeighborY="-10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F4536-BA73-7B49-87A0-3A06F9404573}" type="pres">
      <dgm:prSet presAssocID="{C685C9E1-E8F4-6B47-A66F-A33136F997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3F54B-630F-F04F-837B-AC326E884412}" type="pres">
      <dgm:prSet presAssocID="{0DDDD250-22F6-1649-A8A9-4A5112BD6183}" presName="Name8" presStyleCnt="0"/>
      <dgm:spPr/>
    </dgm:pt>
    <dgm:pt modelId="{8394E581-8633-6040-9A58-DBDCFA1A664D}" type="pres">
      <dgm:prSet presAssocID="{0DDDD250-22F6-1649-A8A9-4A5112BD6183}" presName="level" presStyleLbl="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9251A-5610-8847-BF1F-1B7D7D4F1EA7}" type="pres">
      <dgm:prSet presAssocID="{0DDDD250-22F6-1649-A8A9-4A5112BD618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3ECF63-BA67-8543-A285-D1407041A08A}" type="presOf" srcId="{C685C9E1-E8F4-6B47-A66F-A33136F99780}" destId="{02FB1A0B-75D0-3E43-9CA6-FA3A431AA703}" srcOrd="0" destOrd="0" presId="urn:microsoft.com/office/officeart/2005/8/layout/pyramid1"/>
    <dgm:cxn modelId="{FBDB9C1A-4ACE-4048-96A8-0C29183243E7}" srcId="{2F1C1C34-E87E-844D-8463-9FE09554EA0C}" destId="{0DDDD250-22F6-1649-A8A9-4A5112BD6183}" srcOrd="2" destOrd="0" parTransId="{A2783B02-8537-B449-A77A-5BD5762BC2B6}" sibTransId="{661433BB-6503-544E-A667-C0D0702BF792}"/>
    <dgm:cxn modelId="{D62BFCD7-DABA-A34E-B75E-FCF4FA43E22D}" type="presOf" srcId="{0DDDD250-22F6-1649-A8A9-4A5112BD6183}" destId="{4C79251A-5610-8847-BF1F-1B7D7D4F1EA7}" srcOrd="1" destOrd="0" presId="urn:microsoft.com/office/officeart/2005/8/layout/pyramid1"/>
    <dgm:cxn modelId="{ECE0544A-EB7D-4641-B113-AD5D676BBF83}" srcId="{2F1C1C34-E87E-844D-8463-9FE09554EA0C}" destId="{C685C9E1-E8F4-6B47-A66F-A33136F99780}" srcOrd="1" destOrd="0" parTransId="{DBF128D4-5BC0-134A-8FA6-1AA473E8E15C}" sibTransId="{BE8E97DD-6719-9E41-8B9D-5BB93B2142B0}"/>
    <dgm:cxn modelId="{FB7C8688-0CCB-D341-AEC2-200CCFA1EF31}" type="presOf" srcId="{C685C9E1-E8F4-6B47-A66F-A33136F99780}" destId="{56AF4536-BA73-7B49-87A0-3A06F9404573}" srcOrd="1" destOrd="0" presId="urn:microsoft.com/office/officeart/2005/8/layout/pyramid1"/>
    <dgm:cxn modelId="{CE7EBB85-24BA-B144-94D6-96DA0501D311}" type="presOf" srcId="{2F1C1C34-E87E-844D-8463-9FE09554EA0C}" destId="{75590899-9430-704F-BBE0-1D72E99CA280}" srcOrd="0" destOrd="0" presId="urn:microsoft.com/office/officeart/2005/8/layout/pyramid1"/>
    <dgm:cxn modelId="{B42BDBEB-F920-B843-B528-854332B3C516}" type="presOf" srcId="{6D0BE75D-6712-1E4D-BD9B-43129FDB193C}" destId="{4C817E65-17AB-4844-9B44-EC4220DAE8FB}" srcOrd="1" destOrd="0" presId="urn:microsoft.com/office/officeart/2005/8/layout/pyramid1"/>
    <dgm:cxn modelId="{94788E23-41B1-A54A-AD74-C7E17B7B2510}" type="presOf" srcId="{6D0BE75D-6712-1E4D-BD9B-43129FDB193C}" destId="{8FB89942-D712-2044-96B1-1E47418699D1}" srcOrd="0" destOrd="0" presId="urn:microsoft.com/office/officeart/2005/8/layout/pyramid1"/>
    <dgm:cxn modelId="{34EDED6F-35E2-7C43-87F4-AAC04662FC0A}" srcId="{2F1C1C34-E87E-844D-8463-9FE09554EA0C}" destId="{6D0BE75D-6712-1E4D-BD9B-43129FDB193C}" srcOrd="0" destOrd="0" parTransId="{D5781CC7-64AC-E945-869B-56821AD06FF6}" sibTransId="{20A83FB0-CEE7-9944-B617-BF82898FE884}"/>
    <dgm:cxn modelId="{93692C9A-5E10-1145-8D88-6F5DB8BF3E90}" type="presOf" srcId="{0DDDD250-22F6-1649-A8A9-4A5112BD6183}" destId="{8394E581-8633-6040-9A58-DBDCFA1A664D}" srcOrd="0" destOrd="0" presId="urn:microsoft.com/office/officeart/2005/8/layout/pyramid1"/>
    <dgm:cxn modelId="{14331CFF-4E79-F841-83D6-D6F2EB3D9867}" type="presParOf" srcId="{75590899-9430-704F-BBE0-1D72E99CA280}" destId="{0782F439-E5C2-564E-90FB-C78E2F5D9EDA}" srcOrd="0" destOrd="0" presId="urn:microsoft.com/office/officeart/2005/8/layout/pyramid1"/>
    <dgm:cxn modelId="{24EFEA16-3DB6-9042-8F12-1C8AF82DE578}" type="presParOf" srcId="{0782F439-E5C2-564E-90FB-C78E2F5D9EDA}" destId="{8FB89942-D712-2044-96B1-1E47418699D1}" srcOrd="0" destOrd="0" presId="urn:microsoft.com/office/officeart/2005/8/layout/pyramid1"/>
    <dgm:cxn modelId="{722AFBE9-4DF2-B847-865F-17624ED46C59}" type="presParOf" srcId="{0782F439-E5C2-564E-90FB-C78E2F5D9EDA}" destId="{4C817E65-17AB-4844-9B44-EC4220DAE8FB}" srcOrd="1" destOrd="0" presId="urn:microsoft.com/office/officeart/2005/8/layout/pyramid1"/>
    <dgm:cxn modelId="{24C0FD7A-6DA9-4243-9C4B-9F18E6AFDC12}" type="presParOf" srcId="{75590899-9430-704F-BBE0-1D72E99CA280}" destId="{A3354A21-09FB-DE4A-9829-E4AD914F8381}" srcOrd="1" destOrd="0" presId="urn:microsoft.com/office/officeart/2005/8/layout/pyramid1"/>
    <dgm:cxn modelId="{1A4280E0-DE2B-9748-9601-597C351B3377}" type="presParOf" srcId="{A3354A21-09FB-DE4A-9829-E4AD914F8381}" destId="{02FB1A0B-75D0-3E43-9CA6-FA3A431AA703}" srcOrd="0" destOrd="0" presId="urn:microsoft.com/office/officeart/2005/8/layout/pyramid1"/>
    <dgm:cxn modelId="{99B35395-D940-E847-B35E-6B9FE280FB50}" type="presParOf" srcId="{A3354A21-09FB-DE4A-9829-E4AD914F8381}" destId="{56AF4536-BA73-7B49-87A0-3A06F9404573}" srcOrd="1" destOrd="0" presId="urn:microsoft.com/office/officeart/2005/8/layout/pyramid1"/>
    <dgm:cxn modelId="{AC061A02-CA7E-0D4A-81C4-C888A07B37A0}" type="presParOf" srcId="{75590899-9430-704F-BBE0-1D72E99CA280}" destId="{2563F54B-630F-F04F-837B-AC326E884412}" srcOrd="2" destOrd="0" presId="urn:microsoft.com/office/officeart/2005/8/layout/pyramid1"/>
    <dgm:cxn modelId="{49F3B0FA-C639-5646-99B3-A405CD5CEAE5}" type="presParOf" srcId="{2563F54B-630F-F04F-837B-AC326E884412}" destId="{8394E581-8633-6040-9A58-DBDCFA1A664D}" srcOrd="0" destOrd="0" presId="urn:microsoft.com/office/officeart/2005/8/layout/pyramid1"/>
    <dgm:cxn modelId="{AF4404F7-B05D-5045-B6FC-48E5FC7B0CD6}" type="presParOf" srcId="{2563F54B-630F-F04F-837B-AC326E884412}" destId="{4C79251A-5610-8847-BF1F-1B7D7D4F1EA7}" srcOrd="1" destOrd="0" presId="urn:microsoft.com/office/officeart/2005/8/layout/pyramid1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D6CFBD-6790-4B2E-AA49-90E0C8CD7E85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ED69907-CF5E-4B11-993C-273ECE99E9BC}">
      <dgm:prSet phldrT="[Text]" custT="1"/>
      <dgm:spPr/>
      <dgm:t>
        <a:bodyPr/>
        <a:lstStyle/>
        <a:p>
          <a:r>
            <a:rPr lang="en-US" sz="1200" b="1" dirty="0" smtClean="0"/>
            <a:t>VOCABULARIO</a:t>
          </a:r>
          <a:endParaRPr lang="en-US" sz="1200" b="1" dirty="0"/>
        </a:p>
      </dgm:t>
    </dgm:pt>
    <dgm:pt modelId="{52883B3D-8A8F-4864-9F6D-5F6D34AF03A6}" type="parTrans" cxnId="{08518824-D3C0-4B68-80E7-699C83862B54}">
      <dgm:prSet/>
      <dgm:spPr/>
      <dgm:t>
        <a:bodyPr/>
        <a:lstStyle/>
        <a:p>
          <a:endParaRPr lang="en-US"/>
        </a:p>
      </dgm:t>
    </dgm:pt>
    <dgm:pt modelId="{7BA4DB07-A175-4A81-8EAD-49B23FA8607A}" type="sibTrans" cxnId="{08518824-D3C0-4B68-80E7-699C83862B54}">
      <dgm:prSet/>
      <dgm:spPr/>
      <dgm:t>
        <a:bodyPr/>
        <a:lstStyle/>
        <a:p>
          <a:endParaRPr lang="en-US"/>
        </a:p>
      </dgm:t>
    </dgm:pt>
    <dgm:pt modelId="{8F6D85D9-5657-4719-A57B-666BC895142D}">
      <dgm:prSet phldrT="[Text]"/>
      <dgm:spPr/>
      <dgm:t>
        <a:bodyPr/>
        <a:lstStyle/>
        <a:p>
          <a:r>
            <a:rPr lang="en-US" dirty="0" smtClean="0"/>
            <a:t>ESCUCHAR VOCABULARIO</a:t>
          </a:r>
          <a:endParaRPr lang="en-US" dirty="0"/>
        </a:p>
      </dgm:t>
    </dgm:pt>
    <dgm:pt modelId="{23FFB77F-32BA-4AFA-968E-EE5823D30295}" type="parTrans" cxnId="{831A0A95-A617-42DE-8312-3DE9A3F3510F}">
      <dgm:prSet/>
      <dgm:spPr/>
      <dgm:t>
        <a:bodyPr/>
        <a:lstStyle/>
        <a:p>
          <a:endParaRPr lang="en-US"/>
        </a:p>
      </dgm:t>
    </dgm:pt>
    <dgm:pt modelId="{588DA0F0-C796-446A-8147-DA1696EAE10A}" type="sibTrans" cxnId="{831A0A95-A617-42DE-8312-3DE9A3F3510F}">
      <dgm:prSet/>
      <dgm:spPr/>
      <dgm:t>
        <a:bodyPr/>
        <a:lstStyle/>
        <a:p>
          <a:endParaRPr lang="en-US"/>
        </a:p>
      </dgm:t>
    </dgm:pt>
    <dgm:pt modelId="{E14C77EA-EBB3-468E-9831-CE244063F97D}">
      <dgm:prSet phldrT="[Text]"/>
      <dgm:spPr/>
      <dgm:t>
        <a:bodyPr/>
        <a:lstStyle/>
        <a:p>
          <a:r>
            <a:rPr lang="en-US" dirty="0" smtClean="0"/>
            <a:t>HABLAR VOCABULARIO</a:t>
          </a:r>
          <a:endParaRPr lang="en-US" dirty="0"/>
        </a:p>
      </dgm:t>
    </dgm:pt>
    <dgm:pt modelId="{8B166CD4-F2EF-4DE8-B41D-A63FF957B3A3}" type="parTrans" cxnId="{C7F66566-68C3-45E3-8265-35C795F20596}">
      <dgm:prSet/>
      <dgm:spPr/>
      <dgm:t>
        <a:bodyPr/>
        <a:lstStyle/>
        <a:p>
          <a:endParaRPr lang="en-US"/>
        </a:p>
      </dgm:t>
    </dgm:pt>
    <dgm:pt modelId="{FE800C80-5B33-49A4-9D3D-DABD7D5A5FA5}" type="sibTrans" cxnId="{C7F66566-68C3-45E3-8265-35C795F20596}">
      <dgm:prSet/>
      <dgm:spPr/>
      <dgm:t>
        <a:bodyPr/>
        <a:lstStyle/>
        <a:p>
          <a:endParaRPr lang="en-US"/>
        </a:p>
      </dgm:t>
    </dgm:pt>
    <dgm:pt modelId="{3ECDFB99-39C9-40BD-9955-A9BE6E4FF7A8}">
      <dgm:prSet phldrT="[Text]"/>
      <dgm:spPr/>
      <dgm:t>
        <a:bodyPr/>
        <a:lstStyle/>
        <a:p>
          <a:r>
            <a:rPr lang="en-US" dirty="0" smtClean="0"/>
            <a:t>LEER Y ESCRIBIR VOCABULARIO</a:t>
          </a:r>
          <a:endParaRPr lang="en-US" dirty="0"/>
        </a:p>
      </dgm:t>
    </dgm:pt>
    <dgm:pt modelId="{689DDEB4-86B1-4EAD-A16C-F84153F66A95}" type="parTrans" cxnId="{015F2614-1814-4F04-947C-0FF725AE90BE}">
      <dgm:prSet/>
      <dgm:spPr/>
      <dgm:t>
        <a:bodyPr/>
        <a:lstStyle/>
        <a:p>
          <a:endParaRPr lang="en-US"/>
        </a:p>
      </dgm:t>
    </dgm:pt>
    <dgm:pt modelId="{B0971123-F1DA-436C-8E6F-5F63E9C298CF}" type="sibTrans" cxnId="{015F2614-1814-4F04-947C-0FF725AE90BE}">
      <dgm:prSet/>
      <dgm:spPr/>
      <dgm:t>
        <a:bodyPr/>
        <a:lstStyle/>
        <a:p>
          <a:endParaRPr lang="en-US"/>
        </a:p>
      </dgm:t>
    </dgm:pt>
    <dgm:pt modelId="{370E4339-EB25-4320-8E32-054C3FE00F77}" type="pres">
      <dgm:prSet presAssocID="{50D6CFBD-6790-4B2E-AA49-90E0C8CD7E85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ECC4A7-2127-46F0-A4C5-E26F7B35C109}" type="pres">
      <dgm:prSet presAssocID="{50D6CFBD-6790-4B2E-AA49-90E0C8CD7E85}" presName="comp1" presStyleCnt="0"/>
      <dgm:spPr/>
    </dgm:pt>
    <dgm:pt modelId="{A444EC79-D0C7-4087-BFC8-C0C2DD1253EB}" type="pres">
      <dgm:prSet presAssocID="{50D6CFBD-6790-4B2E-AA49-90E0C8CD7E85}" presName="circle1" presStyleLbl="node1" presStyleIdx="0" presStyleCnt="4" custScaleX="114437"/>
      <dgm:spPr/>
      <dgm:t>
        <a:bodyPr/>
        <a:lstStyle/>
        <a:p>
          <a:endParaRPr lang="en-US"/>
        </a:p>
      </dgm:t>
    </dgm:pt>
    <dgm:pt modelId="{807CD777-DE21-47DF-AAAB-278FD7C3D047}" type="pres">
      <dgm:prSet presAssocID="{50D6CFBD-6790-4B2E-AA49-90E0C8CD7E85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CA815-BF38-4727-BD68-488350657185}" type="pres">
      <dgm:prSet presAssocID="{50D6CFBD-6790-4B2E-AA49-90E0C8CD7E85}" presName="comp2" presStyleCnt="0"/>
      <dgm:spPr/>
    </dgm:pt>
    <dgm:pt modelId="{ABE694A7-1C16-41C4-AFC3-3014F0D07D3C}" type="pres">
      <dgm:prSet presAssocID="{50D6CFBD-6790-4B2E-AA49-90E0C8CD7E85}" presName="circle2" presStyleLbl="node1" presStyleIdx="1" presStyleCnt="4" custScaleX="100119"/>
      <dgm:spPr/>
      <dgm:t>
        <a:bodyPr/>
        <a:lstStyle/>
        <a:p>
          <a:endParaRPr lang="en-US"/>
        </a:p>
      </dgm:t>
    </dgm:pt>
    <dgm:pt modelId="{E3261E27-806F-4356-A0EC-29BB0CD66125}" type="pres">
      <dgm:prSet presAssocID="{50D6CFBD-6790-4B2E-AA49-90E0C8CD7E85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A0FF4-EE00-4A32-A25C-818B6EE7A721}" type="pres">
      <dgm:prSet presAssocID="{50D6CFBD-6790-4B2E-AA49-90E0C8CD7E85}" presName="comp3" presStyleCnt="0"/>
      <dgm:spPr/>
    </dgm:pt>
    <dgm:pt modelId="{76F9B9AD-18BC-4953-ACD0-86C4049F2B21}" type="pres">
      <dgm:prSet presAssocID="{50D6CFBD-6790-4B2E-AA49-90E0C8CD7E85}" presName="circle3" presStyleLbl="node1" presStyleIdx="2" presStyleCnt="4"/>
      <dgm:spPr/>
      <dgm:t>
        <a:bodyPr/>
        <a:lstStyle/>
        <a:p>
          <a:endParaRPr lang="en-US"/>
        </a:p>
      </dgm:t>
    </dgm:pt>
    <dgm:pt modelId="{776872FD-777F-44DB-B91A-DE3AAC7446E1}" type="pres">
      <dgm:prSet presAssocID="{50D6CFBD-6790-4B2E-AA49-90E0C8CD7E85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E55B1-23BD-4511-89FE-1DD4E6125A9A}" type="pres">
      <dgm:prSet presAssocID="{50D6CFBD-6790-4B2E-AA49-90E0C8CD7E85}" presName="comp4" presStyleCnt="0"/>
      <dgm:spPr/>
    </dgm:pt>
    <dgm:pt modelId="{BFADE987-4712-4D50-90E0-02FD2FBD7077}" type="pres">
      <dgm:prSet presAssocID="{50D6CFBD-6790-4B2E-AA49-90E0C8CD7E85}" presName="circle4" presStyleLbl="node1" presStyleIdx="3" presStyleCnt="4"/>
      <dgm:spPr/>
      <dgm:t>
        <a:bodyPr/>
        <a:lstStyle/>
        <a:p>
          <a:endParaRPr lang="en-US"/>
        </a:p>
      </dgm:t>
    </dgm:pt>
    <dgm:pt modelId="{A504BC2F-C29B-4C71-95CA-FA706FCE9C3D}" type="pres">
      <dgm:prSet presAssocID="{50D6CFBD-6790-4B2E-AA49-90E0C8CD7E85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1A0A95-A617-42DE-8312-3DE9A3F3510F}" srcId="{50D6CFBD-6790-4B2E-AA49-90E0C8CD7E85}" destId="{8F6D85D9-5657-4719-A57B-666BC895142D}" srcOrd="1" destOrd="0" parTransId="{23FFB77F-32BA-4AFA-968E-EE5823D30295}" sibTransId="{588DA0F0-C796-446A-8147-DA1696EAE10A}"/>
    <dgm:cxn modelId="{B2387B77-0357-0B4C-8F22-BF5639213D35}" type="presOf" srcId="{3ECDFB99-39C9-40BD-9955-A9BE6E4FF7A8}" destId="{A504BC2F-C29B-4C71-95CA-FA706FCE9C3D}" srcOrd="1" destOrd="0" presId="urn:microsoft.com/office/officeart/2005/8/layout/venn2"/>
    <dgm:cxn modelId="{9125DB56-D4EC-0C4B-BCAA-E1FD7690947B}" type="presOf" srcId="{3ECDFB99-39C9-40BD-9955-A9BE6E4FF7A8}" destId="{BFADE987-4712-4D50-90E0-02FD2FBD7077}" srcOrd="0" destOrd="0" presId="urn:microsoft.com/office/officeart/2005/8/layout/venn2"/>
    <dgm:cxn modelId="{B28719AC-DD5A-7D4E-A6A6-F9FA8BEDF83E}" type="presOf" srcId="{9ED69907-CF5E-4B11-993C-273ECE99E9BC}" destId="{807CD777-DE21-47DF-AAAB-278FD7C3D047}" srcOrd="1" destOrd="0" presId="urn:microsoft.com/office/officeart/2005/8/layout/venn2"/>
    <dgm:cxn modelId="{015F2614-1814-4F04-947C-0FF725AE90BE}" srcId="{50D6CFBD-6790-4B2E-AA49-90E0C8CD7E85}" destId="{3ECDFB99-39C9-40BD-9955-A9BE6E4FF7A8}" srcOrd="3" destOrd="0" parTransId="{689DDEB4-86B1-4EAD-A16C-F84153F66A95}" sibTransId="{B0971123-F1DA-436C-8E6F-5F63E9C298CF}"/>
    <dgm:cxn modelId="{E3F2AF8C-7B27-2843-AB05-DD5461ED218D}" type="presOf" srcId="{8F6D85D9-5657-4719-A57B-666BC895142D}" destId="{E3261E27-806F-4356-A0EC-29BB0CD66125}" srcOrd="1" destOrd="0" presId="urn:microsoft.com/office/officeart/2005/8/layout/venn2"/>
    <dgm:cxn modelId="{B02E7FD0-8C47-504A-8D9D-4F0BABC30305}" type="presOf" srcId="{9ED69907-CF5E-4B11-993C-273ECE99E9BC}" destId="{A444EC79-D0C7-4087-BFC8-C0C2DD1253EB}" srcOrd="0" destOrd="0" presId="urn:microsoft.com/office/officeart/2005/8/layout/venn2"/>
    <dgm:cxn modelId="{D979546C-9A11-4B4B-8B95-11CBF7346D96}" type="presOf" srcId="{E14C77EA-EBB3-468E-9831-CE244063F97D}" destId="{776872FD-777F-44DB-B91A-DE3AAC7446E1}" srcOrd="1" destOrd="0" presId="urn:microsoft.com/office/officeart/2005/8/layout/venn2"/>
    <dgm:cxn modelId="{C7F66566-68C3-45E3-8265-35C795F20596}" srcId="{50D6CFBD-6790-4B2E-AA49-90E0C8CD7E85}" destId="{E14C77EA-EBB3-468E-9831-CE244063F97D}" srcOrd="2" destOrd="0" parTransId="{8B166CD4-F2EF-4DE8-B41D-A63FF957B3A3}" sibTransId="{FE800C80-5B33-49A4-9D3D-DABD7D5A5FA5}"/>
    <dgm:cxn modelId="{BF054F62-BD3C-DB49-9C31-C9D685290176}" type="presOf" srcId="{8F6D85D9-5657-4719-A57B-666BC895142D}" destId="{ABE694A7-1C16-41C4-AFC3-3014F0D07D3C}" srcOrd="0" destOrd="0" presId="urn:microsoft.com/office/officeart/2005/8/layout/venn2"/>
    <dgm:cxn modelId="{08518824-D3C0-4B68-80E7-699C83862B54}" srcId="{50D6CFBD-6790-4B2E-AA49-90E0C8CD7E85}" destId="{9ED69907-CF5E-4B11-993C-273ECE99E9BC}" srcOrd="0" destOrd="0" parTransId="{52883B3D-8A8F-4864-9F6D-5F6D34AF03A6}" sibTransId="{7BA4DB07-A175-4A81-8EAD-49B23FA8607A}"/>
    <dgm:cxn modelId="{88F8B1DD-E8F7-6E46-A149-779C2BCA72D8}" type="presOf" srcId="{E14C77EA-EBB3-468E-9831-CE244063F97D}" destId="{76F9B9AD-18BC-4953-ACD0-86C4049F2B21}" srcOrd="0" destOrd="0" presId="urn:microsoft.com/office/officeart/2005/8/layout/venn2"/>
    <dgm:cxn modelId="{4448F4B0-E49F-5C47-8A83-6C71385F28B8}" type="presOf" srcId="{50D6CFBD-6790-4B2E-AA49-90E0C8CD7E85}" destId="{370E4339-EB25-4320-8E32-054C3FE00F77}" srcOrd="0" destOrd="0" presId="urn:microsoft.com/office/officeart/2005/8/layout/venn2"/>
    <dgm:cxn modelId="{937E43A2-1569-6B49-B491-A1B207820A6E}" type="presParOf" srcId="{370E4339-EB25-4320-8E32-054C3FE00F77}" destId="{BFECC4A7-2127-46F0-A4C5-E26F7B35C109}" srcOrd="0" destOrd="0" presId="urn:microsoft.com/office/officeart/2005/8/layout/venn2"/>
    <dgm:cxn modelId="{7FBD0556-0BC6-2343-9F37-9A21AC2994A6}" type="presParOf" srcId="{BFECC4A7-2127-46F0-A4C5-E26F7B35C109}" destId="{A444EC79-D0C7-4087-BFC8-C0C2DD1253EB}" srcOrd="0" destOrd="0" presId="urn:microsoft.com/office/officeart/2005/8/layout/venn2"/>
    <dgm:cxn modelId="{669E80C7-B349-3B42-A895-5A7C83DC5D14}" type="presParOf" srcId="{BFECC4A7-2127-46F0-A4C5-E26F7B35C109}" destId="{807CD777-DE21-47DF-AAAB-278FD7C3D047}" srcOrd="1" destOrd="0" presId="urn:microsoft.com/office/officeart/2005/8/layout/venn2"/>
    <dgm:cxn modelId="{C26F6373-A707-A843-B61B-CAC9A6FAD77A}" type="presParOf" srcId="{370E4339-EB25-4320-8E32-054C3FE00F77}" destId="{9C5CA815-BF38-4727-BD68-488350657185}" srcOrd="1" destOrd="0" presId="urn:microsoft.com/office/officeart/2005/8/layout/venn2"/>
    <dgm:cxn modelId="{861C1055-FAD5-F14B-8011-59870F07861C}" type="presParOf" srcId="{9C5CA815-BF38-4727-BD68-488350657185}" destId="{ABE694A7-1C16-41C4-AFC3-3014F0D07D3C}" srcOrd="0" destOrd="0" presId="urn:microsoft.com/office/officeart/2005/8/layout/venn2"/>
    <dgm:cxn modelId="{6965B25C-04AF-0248-99AC-804E12ED2CC3}" type="presParOf" srcId="{9C5CA815-BF38-4727-BD68-488350657185}" destId="{E3261E27-806F-4356-A0EC-29BB0CD66125}" srcOrd="1" destOrd="0" presId="urn:microsoft.com/office/officeart/2005/8/layout/venn2"/>
    <dgm:cxn modelId="{4DB3599E-2F26-AC49-979D-0794297B3142}" type="presParOf" srcId="{370E4339-EB25-4320-8E32-054C3FE00F77}" destId="{EECA0FF4-EE00-4A32-A25C-818B6EE7A721}" srcOrd="2" destOrd="0" presId="urn:microsoft.com/office/officeart/2005/8/layout/venn2"/>
    <dgm:cxn modelId="{B539E756-AACD-DA4B-955A-5E457217EC04}" type="presParOf" srcId="{EECA0FF4-EE00-4A32-A25C-818B6EE7A721}" destId="{76F9B9AD-18BC-4953-ACD0-86C4049F2B21}" srcOrd="0" destOrd="0" presId="urn:microsoft.com/office/officeart/2005/8/layout/venn2"/>
    <dgm:cxn modelId="{14D18B9D-F476-544F-A96D-80AEDFF87746}" type="presParOf" srcId="{EECA0FF4-EE00-4A32-A25C-818B6EE7A721}" destId="{776872FD-777F-44DB-B91A-DE3AAC7446E1}" srcOrd="1" destOrd="0" presId="urn:microsoft.com/office/officeart/2005/8/layout/venn2"/>
    <dgm:cxn modelId="{F1F98F23-2F8A-1E46-896B-B0E8BDD32A03}" type="presParOf" srcId="{370E4339-EB25-4320-8E32-054C3FE00F77}" destId="{34FE55B1-23BD-4511-89FE-1DD4E6125A9A}" srcOrd="3" destOrd="0" presId="urn:microsoft.com/office/officeart/2005/8/layout/venn2"/>
    <dgm:cxn modelId="{FE25766A-BE95-E942-80A4-B19E6F907383}" type="presParOf" srcId="{34FE55B1-23BD-4511-89FE-1DD4E6125A9A}" destId="{BFADE987-4712-4D50-90E0-02FD2FBD7077}" srcOrd="0" destOrd="0" presId="urn:microsoft.com/office/officeart/2005/8/layout/venn2"/>
    <dgm:cxn modelId="{5890294F-3CDE-FE4E-89A8-E4F45B8CE0CB}" type="presParOf" srcId="{34FE55B1-23BD-4511-89FE-1DD4E6125A9A}" destId="{A504BC2F-C29B-4C71-95CA-FA706FCE9C3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45E677-0D18-9D48-B1D7-196D0DEB3463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C8CBE14C-AEF4-F94F-95B8-9AD591FB20F4}">
      <dgm:prSet phldrT="[Text]"/>
      <dgm:spPr>
        <a:solidFill>
          <a:srgbClr val="FFFF00"/>
        </a:solidFill>
      </dgm:spPr>
      <dgm:t>
        <a:bodyPr anchor="ctr" anchorCtr="0"/>
        <a:lstStyle/>
        <a:p>
          <a:endParaRPr lang="en-US" dirty="0"/>
        </a:p>
        <a:p>
          <a:r>
            <a:rPr lang="en-US" dirty="0"/>
            <a:t>Tier 2</a:t>
          </a:r>
        </a:p>
      </dgm:t>
    </dgm:pt>
    <dgm:pt modelId="{33B38C16-9B9E-E048-8758-CE0F4A01E43A}" type="parTrans" cxnId="{A53A8BF2-13B6-2041-B355-575403D01C0C}">
      <dgm:prSet/>
      <dgm:spPr/>
      <dgm:t>
        <a:bodyPr/>
        <a:lstStyle/>
        <a:p>
          <a:endParaRPr lang="en-US"/>
        </a:p>
      </dgm:t>
    </dgm:pt>
    <dgm:pt modelId="{687EC0CB-B391-1745-A0E5-37B69C149A3D}" type="sibTrans" cxnId="{A53A8BF2-13B6-2041-B355-575403D01C0C}">
      <dgm:prSet/>
      <dgm:spPr/>
      <dgm:t>
        <a:bodyPr/>
        <a:lstStyle/>
        <a:p>
          <a:endParaRPr lang="en-US"/>
        </a:p>
      </dgm:t>
    </dgm:pt>
    <dgm:pt modelId="{34C3547A-EC11-0948-A7A2-B34C995DDCF3}">
      <dgm:prSet phldrT="[Text]"/>
      <dgm:spPr>
        <a:solidFill>
          <a:srgbClr val="92D050"/>
        </a:solidFill>
      </dgm:spPr>
      <dgm:t>
        <a:bodyPr anchor="ctr" anchorCtr="0"/>
        <a:lstStyle/>
        <a:p>
          <a:endParaRPr lang="en-US" dirty="0">
            <a:solidFill>
              <a:schemeClr val="tx1"/>
            </a:solidFill>
          </a:endParaRPr>
        </a:p>
        <a:p>
          <a:r>
            <a:rPr lang="en-US" dirty="0">
              <a:solidFill>
                <a:schemeClr val="tx1"/>
              </a:solidFill>
            </a:rPr>
            <a:t>Tier 1</a:t>
          </a:r>
        </a:p>
      </dgm:t>
    </dgm:pt>
    <dgm:pt modelId="{94F8F4EA-AEE3-6A47-A896-4F6C3EBD1E67}" type="parTrans" cxnId="{CDF5F097-CADE-7D41-BDC6-49A152AEA97B}">
      <dgm:prSet/>
      <dgm:spPr/>
      <dgm:t>
        <a:bodyPr/>
        <a:lstStyle/>
        <a:p>
          <a:endParaRPr lang="en-US"/>
        </a:p>
      </dgm:t>
    </dgm:pt>
    <dgm:pt modelId="{CF86A9F7-7998-4645-A7CA-53EFA1661E74}" type="sibTrans" cxnId="{CDF5F097-CADE-7D41-BDC6-49A152AEA97B}">
      <dgm:prSet/>
      <dgm:spPr/>
      <dgm:t>
        <a:bodyPr/>
        <a:lstStyle/>
        <a:p>
          <a:endParaRPr lang="en-US"/>
        </a:p>
      </dgm:t>
    </dgm:pt>
    <dgm:pt modelId="{4DA7E2D2-1C21-EC42-ADF7-22F89D0EA4AA}">
      <dgm:prSet phldrT="[Text]"/>
      <dgm:spPr>
        <a:solidFill>
          <a:srgbClr val="FF0000"/>
        </a:solidFill>
      </dgm:spPr>
      <dgm:t>
        <a:bodyPr anchor="ctr" anchorCtr="0"/>
        <a:lstStyle/>
        <a:p>
          <a:endParaRPr lang="en-US" dirty="0">
            <a:noFill/>
          </a:endParaRPr>
        </a:p>
        <a:p>
          <a:r>
            <a:rPr lang="en-US" dirty="0"/>
            <a:t>Tier 3</a:t>
          </a:r>
        </a:p>
      </dgm:t>
    </dgm:pt>
    <dgm:pt modelId="{CAFE0254-4CE4-5C4B-AC41-9EB74867741A}" type="sibTrans" cxnId="{338CF91F-4322-8A4C-B472-46CBD15D69A9}">
      <dgm:prSet/>
      <dgm:spPr/>
      <dgm:t>
        <a:bodyPr/>
        <a:lstStyle/>
        <a:p>
          <a:endParaRPr lang="en-US"/>
        </a:p>
      </dgm:t>
    </dgm:pt>
    <dgm:pt modelId="{24E3C589-0876-C540-ABF4-4E3F72F97238}" type="parTrans" cxnId="{338CF91F-4322-8A4C-B472-46CBD15D69A9}">
      <dgm:prSet/>
      <dgm:spPr/>
      <dgm:t>
        <a:bodyPr/>
        <a:lstStyle/>
        <a:p>
          <a:endParaRPr lang="en-US"/>
        </a:p>
      </dgm:t>
    </dgm:pt>
    <dgm:pt modelId="{85AFB34A-188B-A944-AFD7-F01685B87BDF}" type="pres">
      <dgm:prSet presAssocID="{9245E677-0D18-9D48-B1D7-196D0DEB3463}" presName="Name0" presStyleCnt="0">
        <dgm:presLayoutVars>
          <dgm:dir/>
          <dgm:animLvl val="lvl"/>
          <dgm:resizeHandles val="exact"/>
        </dgm:presLayoutVars>
      </dgm:prSet>
      <dgm:spPr/>
    </dgm:pt>
    <dgm:pt modelId="{38C0B510-59FF-8A46-A494-AD5D1E32C9C7}" type="pres">
      <dgm:prSet presAssocID="{4DA7E2D2-1C21-EC42-ADF7-22F89D0EA4AA}" presName="Name8" presStyleCnt="0"/>
      <dgm:spPr/>
    </dgm:pt>
    <dgm:pt modelId="{9A00C6C8-C896-884B-8920-D4C784EB9359}" type="pres">
      <dgm:prSet presAssocID="{4DA7E2D2-1C21-EC42-ADF7-22F89D0EA4A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132FC-9F36-DE47-8125-0776A8BB00F8}" type="pres">
      <dgm:prSet presAssocID="{4DA7E2D2-1C21-EC42-ADF7-22F89D0EA4A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C9F24-F3FB-B844-A309-87AB4B16C02A}" type="pres">
      <dgm:prSet presAssocID="{C8CBE14C-AEF4-F94F-95B8-9AD591FB20F4}" presName="Name8" presStyleCnt="0"/>
      <dgm:spPr/>
    </dgm:pt>
    <dgm:pt modelId="{96C4B5AB-4A9C-234D-9399-06B0264815B7}" type="pres">
      <dgm:prSet presAssocID="{C8CBE14C-AEF4-F94F-95B8-9AD591FB20F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9DD71-C07F-DC41-BF61-4ED13B29C066}" type="pres">
      <dgm:prSet presAssocID="{C8CBE14C-AEF4-F94F-95B8-9AD591FB20F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2E79F-54B8-CB41-A28F-9552B50F1179}" type="pres">
      <dgm:prSet presAssocID="{34C3547A-EC11-0948-A7A2-B34C995DDCF3}" presName="Name8" presStyleCnt="0"/>
      <dgm:spPr/>
    </dgm:pt>
    <dgm:pt modelId="{82321411-A237-E942-ADCA-0387C5E50CB0}" type="pres">
      <dgm:prSet presAssocID="{34C3547A-EC11-0948-A7A2-B34C995DDCF3}" presName="level" presStyleLbl="node1" presStyleIdx="2" presStyleCnt="3" custLinFactNeighborX="-210" custLinFactNeighborY="33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04275-21E3-C643-B4D1-9E948B101E24}" type="pres">
      <dgm:prSet presAssocID="{34C3547A-EC11-0948-A7A2-B34C995DDC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8CF91F-4322-8A4C-B472-46CBD15D69A9}" srcId="{9245E677-0D18-9D48-B1D7-196D0DEB3463}" destId="{4DA7E2D2-1C21-EC42-ADF7-22F89D0EA4AA}" srcOrd="0" destOrd="0" parTransId="{24E3C589-0876-C540-ABF4-4E3F72F97238}" sibTransId="{CAFE0254-4CE4-5C4B-AC41-9EB74867741A}"/>
    <dgm:cxn modelId="{D7B8AD1D-E627-5B45-B842-FDA4FC408665}" type="presOf" srcId="{4DA7E2D2-1C21-EC42-ADF7-22F89D0EA4AA}" destId="{B95132FC-9F36-DE47-8125-0776A8BB00F8}" srcOrd="1" destOrd="0" presId="urn:microsoft.com/office/officeart/2005/8/layout/pyramid1"/>
    <dgm:cxn modelId="{A53A8BF2-13B6-2041-B355-575403D01C0C}" srcId="{9245E677-0D18-9D48-B1D7-196D0DEB3463}" destId="{C8CBE14C-AEF4-F94F-95B8-9AD591FB20F4}" srcOrd="1" destOrd="0" parTransId="{33B38C16-9B9E-E048-8758-CE0F4A01E43A}" sibTransId="{687EC0CB-B391-1745-A0E5-37B69C149A3D}"/>
    <dgm:cxn modelId="{D1758E32-1AE1-684D-9BE1-B8E09D715142}" type="presOf" srcId="{9245E677-0D18-9D48-B1D7-196D0DEB3463}" destId="{85AFB34A-188B-A944-AFD7-F01685B87BDF}" srcOrd="0" destOrd="0" presId="urn:microsoft.com/office/officeart/2005/8/layout/pyramid1"/>
    <dgm:cxn modelId="{CDF5F097-CADE-7D41-BDC6-49A152AEA97B}" srcId="{9245E677-0D18-9D48-B1D7-196D0DEB3463}" destId="{34C3547A-EC11-0948-A7A2-B34C995DDCF3}" srcOrd="2" destOrd="0" parTransId="{94F8F4EA-AEE3-6A47-A896-4F6C3EBD1E67}" sibTransId="{CF86A9F7-7998-4645-A7CA-53EFA1661E74}"/>
    <dgm:cxn modelId="{9FEBAC1A-D5AC-D14D-B897-BA1001A228A2}" type="presOf" srcId="{34C3547A-EC11-0948-A7A2-B34C995DDCF3}" destId="{E5D04275-21E3-C643-B4D1-9E948B101E24}" srcOrd="1" destOrd="0" presId="urn:microsoft.com/office/officeart/2005/8/layout/pyramid1"/>
    <dgm:cxn modelId="{7E57E710-2286-3A41-808A-84677537356A}" type="presOf" srcId="{C8CBE14C-AEF4-F94F-95B8-9AD591FB20F4}" destId="{96C4B5AB-4A9C-234D-9399-06B0264815B7}" srcOrd="0" destOrd="0" presId="urn:microsoft.com/office/officeart/2005/8/layout/pyramid1"/>
    <dgm:cxn modelId="{E6EEF474-5C69-214F-8CC7-6DBBC68BF058}" type="presOf" srcId="{34C3547A-EC11-0948-A7A2-B34C995DDCF3}" destId="{82321411-A237-E942-ADCA-0387C5E50CB0}" srcOrd="0" destOrd="0" presId="urn:microsoft.com/office/officeart/2005/8/layout/pyramid1"/>
    <dgm:cxn modelId="{E744F2DC-5973-6146-BE0F-162E29AC852C}" type="presOf" srcId="{4DA7E2D2-1C21-EC42-ADF7-22F89D0EA4AA}" destId="{9A00C6C8-C896-884B-8920-D4C784EB9359}" srcOrd="0" destOrd="0" presId="urn:microsoft.com/office/officeart/2005/8/layout/pyramid1"/>
    <dgm:cxn modelId="{260C1FDD-CAD6-B64B-8EA7-2BD792A0F3FB}" type="presOf" srcId="{C8CBE14C-AEF4-F94F-95B8-9AD591FB20F4}" destId="{0329DD71-C07F-DC41-BF61-4ED13B29C066}" srcOrd="1" destOrd="0" presId="urn:microsoft.com/office/officeart/2005/8/layout/pyramid1"/>
    <dgm:cxn modelId="{0BC028E5-C19E-114B-AFE0-4D9242428D69}" type="presParOf" srcId="{85AFB34A-188B-A944-AFD7-F01685B87BDF}" destId="{38C0B510-59FF-8A46-A494-AD5D1E32C9C7}" srcOrd="0" destOrd="0" presId="urn:microsoft.com/office/officeart/2005/8/layout/pyramid1"/>
    <dgm:cxn modelId="{CCD7EA53-56BB-7A4A-A1E4-84CE748D07D2}" type="presParOf" srcId="{38C0B510-59FF-8A46-A494-AD5D1E32C9C7}" destId="{9A00C6C8-C896-884B-8920-D4C784EB9359}" srcOrd="0" destOrd="0" presId="urn:microsoft.com/office/officeart/2005/8/layout/pyramid1"/>
    <dgm:cxn modelId="{3C871AFE-26B8-DB4E-ACDA-18E5B1215143}" type="presParOf" srcId="{38C0B510-59FF-8A46-A494-AD5D1E32C9C7}" destId="{B95132FC-9F36-DE47-8125-0776A8BB00F8}" srcOrd="1" destOrd="0" presId="urn:microsoft.com/office/officeart/2005/8/layout/pyramid1"/>
    <dgm:cxn modelId="{80555EAF-AA97-A347-BAC9-3312568835EE}" type="presParOf" srcId="{85AFB34A-188B-A944-AFD7-F01685B87BDF}" destId="{354C9F24-F3FB-B844-A309-87AB4B16C02A}" srcOrd="1" destOrd="0" presId="urn:microsoft.com/office/officeart/2005/8/layout/pyramid1"/>
    <dgm:cxn modelId="{B070890B-1807-BE4C-924F-709C5E484C08}" type="presParOf" srcId="{354C9F24-F3FB-B844-A309-87AB4B16C02A}" destId="{96C4B5AB-4A9C-234D-9399-06B0264815B7}" srcOrd="0" destOrd="0" presId="urn:microsoft.com/office/officeart/2005/8/layout/pyramid1"/>
    <dgm:cxn modelId="{64D80B69-A9A9-2446-B8A6-376B390CD734}" type="presParOf" srcId="{354C9F24-F3FB-B844-A309-87AB4B16C02A}" destId="{0329DD71-C07F-DC41-BF61-4ED13B29C066}" srcOrd="1" destOrd="0" presId="urn:microsoft.com/office/officeart/2005/8/layout/pyramid1"/>
    <dgm:cxn modelId="{A8C0DCDE-C426-B44C-9C68-15205836E6AE}" type="presParOf" srcId="{85AFB34A-188B-A944-AFD7-F01685B87BDF}" destId="{07D2E79F-54B8-CB41-A28F-9552B50F1179}" srcOrd="2" destOrd="0" presId="urn:microsoft.com/office/officeart/2005/8/layout/pyramid1"/>
    <dgm:cxn modelId="{F1F84D53-6E90-3148-A382-06AEB9ADAB97}" type="presParOf" srcId="{07D2E79F-54B8-CB41-A28F-9552B50F1179}" destId="{82321411-A237-E942-ADCA-0387C5E50CB0}" srcOrd="0" destOrd="0" presId="urn:microsoft.com/office/officeart/2005/8/layout/pyramid1"/>
    <dgm:cxn modelId="{8BD08850-FF03-E541-BBCE-760EE630F5FF}" type="presParOf" srcId="{07D2E79F-54B8-CB41-A28F-9552B50F1179}" destId="{E5D04275-21E3-C643-B4D1-9E948B101E2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89942-D712-2044-96B1-1E47418699D1}">
      <dsp:nvSpPr>
        <dsp:cNvPr id="0" name=""/>
        <dsp:cNvSpPr/>
      </dsp:nvSpPr>
      <dsp:spPr>
        <a:xfrm>
          <a:off x="3369181" y="0"/>
          <a:ext cx="3777236" cy="1852450"/>
        </a:xfrm>
        <a:prstGeom prst="trapezoid">
          <a:avLst>
            <a:gd name="adj" fmla="val 1019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kern="1200" dirty="0" smtClean="0">
            <a:solidFill>
              <a:srgbClr val="FF00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err="1" smtClean="0">
              <a:solidFill>
                <a:srgbClr val="FF0000"/>
              </a:solidFill>
            </a:rPr>
            <a:t>Nivel</a:t>
          </a:r>
          <a:r>
            <a:rPr lang="en-US" sz="2400" b="0" kern="1200" dirty="0" smtClean="0">
              <a:solidFill>
                <a:srgbClr val="FF0000"/>
              </a:solidFill>
            </a:rPr>
            <a:t> </a:t>
          </a:r>
          <a:r>
            <a:rPr lang="en-US" sz="2400" b="0" kern="1200" dirty="0" err="1" smtClean="0">
              <a:solidFill>
                <a:srgbClr val="FF0000"/>
              </a:solidFill>
            </a:rPr>
            <a:t>Terciario</a:t>
          </a:r>
          <a:r>
            <a:rPr lang="en-US" sz="2400" b="0" kern="1200" dirty="0" smtClean="0">
              <a:solidFill>
                <a:srgbClr val="FF0000"/>
              </a:solidFill>
            </a:rPr>
            <a:t> de </a:t>
          </a:r>
          <a:r>
            <a:rPr lang="en-US" sz="2400" b="0" kern="1200" dirty="0" err="1" smtClean="0">
              <a:solidFill>
                <a:srgbClr val="FF0000"/>
              </a:solidFill>
            </a:rPr>
            <a:t>Intervención</a:t>
          </a:r>
          <a:r>
            <a:rPr lang="en-US" sz="2400" b="0" kern="1200" dirty="0" smtClean="0">
              <a:solidFill>
                <a:srgbClr val="FF0000"/>
              </a:solidFill>
            </a:rPr>
            <a:t> /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rgbClr val="FF0000"/>
              </a:solidFill>
              <a:latin typeface="+mj-lt"/>
            </a:rPr>
            <a:t>ALTO RIESGO</a:t>
          </a:r>
          <a:r>
            <a:rPr lang="en-US" sz="1200" b="1" kern="1200" dirty="0" smtClean="0">
              <a:solidFill>
                <a:srgbClr val="FF0000"/>
              </a:solidFill>
              <a:latin typeface="+mj-lt"/>
            </a:rPr>
            <a:t>(P/1-19)</a:t>
          </a:r>
          <a:endParaRPr lang="en-US" sz="1200" b="1" kern="1200" dirty="0">
            <a:solidFill>
              <a:srgbClr val="FF0000"/>
            </a:solidFill>
            <a:latin typeface="+mj-lt"/>
          </a:endParaRPr>
        </a:p>
      </dsp:txBody>
      <dsp:txXfrm>
        <a:off x="3369181" y="0"/>
        <a:ext cx="3777236" cy="1852450"/>
      </dsp:txXfrm>
    </dsp:sp>
    <dsp:sp modelId="{02FB1A0B-75D0-3E43-9CA6-FA3A431AA703}">
      <dsp:nvSpPr>
        <dsp:cNvPr id="0" name=""/>
        <dsp:cNvSpPr/>
      </dsp:nvSpPr>
      <dsp:spPr>
        <a:xfrm>
          <a:off x="1888618" y="1833389"/>
          <a:ext cx="6738363" cy="1452210"/>
        </a:xfrm>
        <a:prstGeom prst="trapezoid">
          <a:avLst>
            <a:gd name="adj" fmla="val 1019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err="1" smtClean="0">
              <a:solidFill>
                <a:srgbClr val="FFFF00"/>
              </a:solidFill>
            </a:rPr>
            <a:t>Nivel</a:t>
          </a:r>
          <a:r>
            <a:rPr lang="en-US" sz="2400" b="0" kern="1200" dirty="0" smtClean="0">
              <a:solidFill>
                <a:srgbClr val="FFFF00"/>
              </a:solidFill>
            </a:rPr>
            <a:t> </a:t>
          </a:r>
          <a:r>
            <a:rPr lang="en-US" sz="2400" b="0" kern="1200" dirty="0" err="1" smtClean="0">
              <a:solidFill>
                <a:srgbClr val="FFFF00"/>
              </a:solidFill>
            </a:rPr>
            <a:t>Secundario</a:t>
          </a:r>
          <a:r>
            <a:rPr lang="en-US" sz="2400" b="0" kern="1200" dirty="0" smtClean="0">
              <a:solidFill>
                <a:srgbClr val="FFFF00"/>
              </a:solidFill>
            </a:rPr>
            <a:t> de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err="1" smtClean="0">
              <a:solidFill>
                <a:srgbClr val="FFFF00"/>
              </a:solidFill>
            </a:rPr>
            <a:t>Intervención</a:t>
          </a:r>
          <a:r>
            <a:rPr lang="en-US" sz="2400" b="0" kern="1200" dirty="0" smtClean="0">
              <a:solidFill>
                <a:srgbClr val="FFFF00"/>
              </a:solidFill>
            </a:rPr>
            <a:t> / 2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rgbClr val="FFFF00"/>
              </a:solidFill>
              <a:latin typeface="+mj-lt"/>
            </a:rPr>
            <a:t>RIESGO </a:t>
          </a:r>
          <a:r>
            <a:rPr lang="en-US" sz="1200" b="1" kern="1200" dirty="0" smtClean="0">
              <a:solidFill>
                <a:srgbClr val="FFFF00"/>
              </a:solidFill>
              <a:latin typeface="+mj-lt"/>
            </a:rPr>
            <a:t>(P/21-40)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3067831" y="1833389"/>
        <a:ext cx="4379936" cy="1452210"/>
      </dsp:txXfrm>
    </dsp:sp>
    <dsp:sp modelId="{8394E581-8633-6040-9A58-DBDCFA1A664D}">
      <dsp:nvSpPr>
        <dsp:cNvPr id="0" name=""/>
        <dsp:cNvSpPr/>
      </dsp:nvSpPr>
      <dsp:spPr>
        <a:xfrm>
          <a:off x="0" y="3304661"/>
          <a:ext cx="10515599" cy="1852450"/>
        </a:xfrm>
        <a:prstGeom prst="trapezoid">
          <a:avLst>
            <a:gd name="adj" fmla="val 1019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0" kern="1200" dirty="0" err="1" smtClean="0">
              <a:solidFill>
                <a:srgbClr val="92D050"/>
              </a:solidFill>
            </a:rPr>
            <a:t>Nivel</a:t>
          </a:r>
          <a:r>
            <a:rPr lang="en-US" sz="2800" b="0" kern="1200" dirty="0" smtClean="0">
              <a:solidFill>
                <a:srgbClr val="92D050"/>
              </a:solidFill>
            </a:rPr>
            <a:t> </a:t>
          </a:r>
          <a:r>
            <a:rPr lang="en-US" sz="2800" b="0" kern="1200" dirty="0" err="1" smtClean="0">
              <a:solidFill>
                <a:srgbClr val="92D050"/>
              </a:solidFill>
            </a:rPr>
            <a:t>Primario</a:t>
          </a:r>
          <a:r>
            <a:rPr lang="en-US" sz="2800" b="0" kern="1200" dirty="0" smtClean="0">
              <a:solidFill>
                <a:srgbClr val="92D050"/>
              </a:solidFill>
            </a:rPr>
            <a:t> de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0" kern="1200" dirty="0" err="1" smtClean="0">
              <a:solidFill>
                <a:srgbClr val="92D050"/>
              </a:solidFill>
            </a:rPr>
            <a:t>Intevención</a:t>
          </a:r>
          <a:r>
            <a:rPr lang="en-US" sz="2800" b="0" kern="1200" dirty="0" smtClean="0">
              <a:solidFill>
                <a:srgbClr val="92D050"/>
              </a:solidFill>
            </a:rPr>
            <a:t> / 1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rgbClr val="92D050"/>
              </a:solidFill>
              <a:latin typeface="+mj-lt"/>
            </a:rPr>
            <a:t>POCO RIESGO </a:t>
          </a:r>
          <a:r>
            <a:rPr lang="en-US" sz="1200" b="1" kern="1200" dirty="0" smtClean="0">
              <a:solidFill>
                <a:srgbClr val="92D050"/>
              </a:solidFill>
              <a:latin typeface="+mj-lt"/>
            </a:rPr>
            <a:t>(P/41-99)</a:t>
          </a:r>
          <a:endParaRPr lang="en-US" sz="1200" b="1" kern="1200" dirty="0">
            <a:solidFill>
              <a:srgbClr val="92D050"/>
            </a:solidFill>
            <a:latin typeface="+mj-lt"/>
          </a:endParaRPr>
        </a:p>
      </dsp:txBody>
      <dsp:txXfrm>
        <a:off x="1840230" y="3304661"/>
        <a:ext cx="6835140" cy="1852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4EC79-D0C7-4087-BFC8-C0C2DD1253EB}">
      <dsp:nvSpPr>
        <dsp:cNvPr id="0" name=""/>
        <dsp:cNvSpPr/>
      </dsp:nvSpPr>
      <dsp:spPr>
        <a:xfrm>
          <a:off x="557454" y="0"/>
          <a:ext cx="4383523" cy="38305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VOCABULARIO</a:t>
          </a:r>
          <a:endParaRPr lang="en-US" sz="1200" b="1" kern="1200" dirty="0"/>
        </a:p>
      </dsp:txBody>
      <dsp:txXfrm>
        <a:off x="2136399" y="191525"/>
        <a:ext cx="1225633" cy="574576"/>
      </dsp:txXfrm>
    </dsp:sp>
    <dsp:sp modelId="{ABE694A7-1C16-41C4-AFC3-3014F0D07D3C}">
      <dsp:nvSpPr>
        <dsp:cNvPr id="0" name=""/>
        <dsp:cNvSpPr/>
      </dsp:nvSpPr>
      <dsp:spPr>
        <a:xfrm>
          <a:off x="1215187" y="766102"/>
          <a:ext cx="3068056" cy="3064409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ESCUCHAR VOCABULARIO</a:t>
          </a:r>
          <a:endParaRPr lang="en-US" sz="1100" kern="1200" dirty="0"/>
        </a:p>
      </dsp:txBody>
      <dsp:txXfrm>
        <a:off x="2213073" y="949966"/>
        <a:ext cx="1072285" cy="551593"/>
      </dsp:txXfrm>
    </dsp:sp>
    <dsp:sp modelId="{76F9B9AD-18BC-4953-ACD0-86C4049F2B21}">
      <dsp:nvSpPr>
        <dsp:cNvPr id="0" name=""/>
        <dsp:cNvSpPr/>
      </dsp:nvSpPr>
      <dsp:spPr>
        <a:xfrm>
          <a:off x="1600062" y="1532204"/>
          <a:ext cx="2298307" cy="2298307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HABLAR VOCABULARIO</a:t>
          </a:r>
          <a:endParaRPr lang="en-US" sz="1100" kern="1200" dirty="0"/>
        </a:p>
      </dsp:txBody>
      <dsp:txXfrm>
        <a:off x="2213710" y="1704577"/>
        <a:ext cx="1071011" cy="517119"/>
      </dsp:txXfrm>
    </dsp:sp>
    <dsp:sp modelId="{BFADE987-4712-4D50-90E0-02FD2FBD7077}">
      <dsp:nvSpPr>
        <dsp:cNvPr id="0" name=""/>
        <dsp:cNvSpPr/>
      </dsp:nvSpPr>
      <dsp:spPr>
        <a:xfrm>
          <a:off x="1983113" y="2298307"/>
          <a:ext cx="1532204" cy="1532204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LEER Y ESCRIBIR VOCABULARIO</a:t>
          </a:r>
          <a:endParaRPr lang="en-US" sz="1100" kern="1200" dirty="0"/>
        </a:p>
      </dsp:txBody>
      <dsp:txXfrm>
        <a:off x="2207499" y="2681358"/>
        <a:ext cx="1083432" cy="766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0C6C8-C896-884B-8920-D4C784EB9359}">
      <dsp:nvSpPr>
        <dsp:cNvPr id="0" name=""/>
        <dsp:cNvSpPr/>
      </dsp:nvSpPr>
      <dsp:spPr>
        <a:xfrm>
          <a:off x="2682646" y="0"/>
          <a:ext cx="2682646" cy="2019049"/>
        </a:xfrm>
        <a:prstGeom prst="trapezoid">
          <a:avLst>
            <a:gd name="adj" fmla="val 66433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>
            <a:noFill/>
          </a:endParaRPr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/>
            <a:t>Tier 3</a:t>
          </a:r>
        </a:p>
      </dsp:txBody>
      <dsp:txXfrm>
        <a:off x="2682646" y="0"/>
        <a:ext cx="2682646" cy="2019049"/>
      </dsp:txXfrm>
    </dsp:sp>
    <dsp:sp modelId="{96C4B5AB-4A9C-234D-9399-06B0264815B7}">
      <dsp:nvSpPr>
        <dsp:cNvPr id="0" name=""/>
        <dsp:cNvSpPr/>
      </dsp:nvSpPr>
      <dsp:spPr>
        <a:xfrm>
          <a:off x="1341323" y="2019049"/>
          <a:ext cx="5365293" cy="2019049"/>
        </a:xfrm>
        <a:prstGeom prst="trapezoid">
          <a:avLst>
            <a:gd name="adj" fmla="val 66433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/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/>
            <a:t>Tier 2</a:t>
          </a:r>
        </a:p>
      </dsp:txBody>
      <dsp:txXfrm>
        <a:off x="2280249" y="2019049"/>
        <a:ext cx="3487440" cy="2019049"/>
      </dsp:txXfrm>
    </dsp:sp>
    <dsp:sp modelId="{82321411-A237-E942-ADCA-0387C5E50CB0}">
      <dsp:nvSpPr>
        <dsp:cNvPr id="0" name=""/>
        <dsp:cNvSpPr/>
      </dsp:nvSpPr>
      <dsp:spPr>
        <a:xfrm>
          <a:off x="0" y="4038098"/>
          <a:ext cx="8047940" cy="2019049"/>
        </a:xfrm>
        <a:prstGeom prst="trapezoid">
          <a:avLst>
            <a:gd name="adj" fmla="val 66433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>
            <a:solidFill>
              <a:schemeClr val="tx1"/>
            </a:solidFill>
          </a:endParaRPr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>
              <a:solidFill>
                <a:schemeClr val="tx1"/>
              </a:solidFill>
            </a:rPr>
            <a:t>Tier 1</a:t>
          </a:r>
        </a:p>
      </dsp:txBody>
      <dsp:txXfrm>
        <a:off x="1408389" y="4038098"/>
        <a:ext cx="5231161" cy="2019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2CC3D-DC5F-D944-825E-F26936FAE941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555DD-7858-BD4F-A8F9-847FF195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5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9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8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2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64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0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88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6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55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3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25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7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B6EF7-D51F-4BD6-926E-E2816A0EA0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3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2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B6EF7-D51F-4BD6-926E-E2816A0EA00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7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42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5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2A93-DF67-4737-9303-0E92DFB338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6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5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63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2A559-FDF5-4834-9EA7-82FC44E66E1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38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7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3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97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05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14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682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33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450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2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C8EE-C86E-AF45-BC7E-F39CAB29729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95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877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3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9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02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5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16032-9785-4B86-91FC-6B943C686F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062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73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90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509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475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08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630240"/>
          </a:xfrm>
        </p:spPr>
        <p:txBody>
          <a:bodyPr/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589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326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80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34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43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765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8CC93-C111-9A4C-B440-D085C42EE5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14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19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1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436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20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22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5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74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11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3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14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574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805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128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65C46-E7AF-404A-863E-7B433DD101F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29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8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9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555DD-7858-BD4F-A8F9-847FF19543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FB05-B0D9-2341-8172-F397FE70C2F2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0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1BB-26AC-A44E-8668-BD0F2A96F2AC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29E5-4D48-FE4D-818A-9776B5EA2FC7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1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5C78C-DEB6-954E-9661-B41D8E825843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2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62452-ED2B-3E48-A5E4-E45190736D37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6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AF3D-9251-AF43-8721-2DCABB19BDE7}" type="datetime1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16DE-998A-3049-B85E-55CA91C4EC33}" type="datetime1">
              <a:rPr lang="en-US" smtClean="0"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7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6417-074B-4F44-A485-02B771D59E28}" type="datetime1">
              <a:rPr lang="en-US" smtClean="0"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9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F076-3865-3143-9072-36D81C396CBF}" type="datetime1">
              <a:rPr lang="en-US" smtClean="0"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71DE-A293-D247-B5FE-95C504F2C4CE}" type="datetime1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8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EC73-DF86-5B49-80E4-308125A47ED1}" type="datetime1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FE9D-CAF5-A845-B134-52EAEAFE2400}" type="datetime1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F359-3387-0B41-B294-5FCE1706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1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ibels.uoregon.edu/assessment/index/materia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bels.uoregon.edu/assessment/index/material/" TargetMode="Externa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bels.uoregon.edu/assessment/index/materia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ibels.uoregon.edu/assessment/index/material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up.edu.pe/descargas/dep_investigacion/Metodologia%20de%20la%20investigaci%C3%B3n%205ta%20Edici%C3%B3n.pdf" TargetMode="External"/><Relationship Id="rId2" Type="http://schemas.openxmlformats.org/officeDocument/2006/relationships/hyperlink" Target="https://www.progressmonitoring.org/cbm_article_deno.pdf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.unesco.org/themes/alfabetizacion" TargetMode="External"/><Relationship Id="rId4" Type="http://schemas.openxmlformats.org/officeDocument/2006/relationships/hyperlink" Target="https://dibels.uoregon.edu/assessment/index/materialdownload/?agree=true#ide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Fluency-Task-Cards-BUNDLE-Oral-Reading-Fluency-Practice--68758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ingstrongin2ndgrade.com/2015/08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ingrockets.org/article/how-now-brown-cow-phoneme-awareness-activities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datschool.ca/teaching-the-brain-to-read-strategies-for-enhancing-reading-decoding-fluency-and-comprehension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incolorado.org/es/articulo/patrones-y-categorizaci%C3%B3n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olorincolorado.org/es/articulo/sacar-el-mayor-provecho-de-la-lectura-de-no-ficci%C3%B3n" TargetMode="External"/><Relationship Id="rId5" Type="http://schemas.openxmlformats.org/officeDocument/2006/relationships/hyperlink" Target="http://www.colorincolorado.org/es/node/56558" TargetMode="External"/><Relationship Id="rId4" Type="http://schemas.openxmlformats.org/officeDocument/2006/relationships/hyperlink" Target="http://www.colorincolorado.org/es/articulo/hacer-predicciones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ingrecovery.clemson.edu/introduction-to-determining-importance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sarahsanderson79.weebly.com/k-w-l-strategy-chart.html" TargetMode="External"/><Relationship Id="rId3" Type="http://schemas.openxmlformats.org/officeDocument/2006/relationships/hyperlink" Target="http://www.readingrockets.org/article/how-now-brown-cow-phoneme-awareness-activities" TargetMode="External"/><Relationship Id="rId7" Type="http://schemas.openxmlformats.org/officeDocument/2006/relationships/hyperlink" Target="https://educatorclips.com/thinking_cap.html" TargetMode="External"/><Relationship Id="rId12" Type="http://schemas.openxmlformats.org/officeDocument/2006/relationships/hyperlink" Target="https://goo.gl/images/MffhRc" TargetMode="External"/><Relationship Id="rId2" Type="http://schemas.openxmlformats.org/officeDocument/2006/relationships/hyperlink" Target="https://www.teacherspayteachers.com/Product/Phonemic-Awareness-Word-Trains-51964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oo.gl/images/giCQYf" TargetMode="External"/><Relationship Id="rId11" Type="http://schemas.openxmlformats.org/officeDocument/2006/relationships/hyperlink" Target="https://goo.gl/images/UGv44n" TargetMode="External"/><Relationship Id="rId5" Type="http://schemas.openxmlformats.org/officeDocument/2006/relationships/hyperlink" Target="http://www.mrelementary.com/teaching-vocabulary-with-word-sorts/" TargetMode="External"/><Relationship Id="rId10" Type="http://schemas.openxmlformats.org/officeDocument/2006/relationships/hyperlink" Target="http://bigideasinteaching.blogspot.com/2014/03/sticky-note-summaries.html" TargetMode="External"/><Relationship Id="rId4" Type="http://schemas.openxmlformats.org/officeDocument/2006/relationships/hyperlink" Target="https://www.readnaturally.com/about-us/blog/free-automaticity-template-a-valuable-strategy-for-building-automaticity-in-phonics-and-word-recognition" TargetMode="External"/><Relationship Id="rId9" Type="http://schemas.openxmlformats.org/officeDocument/2006/relationships/hyperlink" Target="https://goo.gl/images/3bMMPN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uarez@mnstate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053" y="2069431"/>
            <a:ext cx="11373852" cy="4286919"/>
          </a:xfrm>
        </p:spPr>
        <p:txBody>
          <a:bodyPr>
            <a:normAutofit/>
          </a:bodyPr>
          <a:lstStyle/>
          <a:p>
            <a:r>
              <a:rPr lang="en-US" sz="4900" b="1" dirty="0" smtClean="0"/>
              <a:t>El Sistema de </a:t>
            </a:r>
            <a:r>
              <a:rPr lang="en-US" sz="4900" b="1" dirty="0" err="1" smtClean="0"/>
              <a:t>Apoyo</a:t>
            </a:r>
            <a:r>
              <a:rPr lang="en-US" sz="4900" b="1" dirty="0" smtClean="0"/>
              <a:t> Multi-</a:t>
            </a:r>
            <a:r>
              <a:rPr lang="en-US" sz="4900" b="1" dirty="0" err="1" smtClean="0"/>
              <a:t>Nivel</a:t>
            </a:r>
            <a:r>
              <a:rPr lang="en-US" sz="4900" b="1" dirty="0" smtClean="0"/>
              <a:t> (SAMN) para el </a:t>
            </a:r>
            <a:r>
              <a:rPr lang="en-US" sz="4900" b="1" dirty="0" err="1" smtClean="0"/>
              <a:t>Aprendizaje</a:t>
            </a:r>
            <a:r>
              <a:rPr lang="en-US" sz="4900" b="1" dirty="0" smtClean="0"/>
              <a:t> de la </a:t>
            </a:r>
            <a:r>
              <a:rPr lang="en-US" sz="4900" b="1" dirty="0" err="1" smtClean="0"/>
              <a:t>Lectura</a:t>
            </a: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Lima, </a:t>
            </a:r>
            <a:r>
              <a:rPr lang="en-US" sz="4400" dirty="0" err="1" smtClean="0"/>
              <a:t>Perú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2019</a:t>
            </a:r>
            <a:r>
              <a:rPr lang="en-US" dirty="0"/>
              <a:t/>
            </a:r>
            <a:br>
              <a:rPr lang="en-US" dirty="0"/>
            </a:b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95" y="506204"/>
            <a:ext cx="3447967" cy="15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66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Panorama </a:t>
            </a:r>
            <a:r>
              <a:rPr lang="en-US" dirty="0" err="1" smtClean="0"/>
              <a:t>Demográfico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US Census Bureau (2016). </a:t>
            </a:r>
            <a:r>
              <a:rPr lang="en-US" sz="2500" i="1" dirty="0"/>
              <a:t>Quick Facts United States</a:t>
            </a:r>
            <a:r>
              <a:rPr lang="en-US" sz="2500" dirty="0"/>
              <a:t>. Retrieved from https://www.census.gov/quickfacts/fact/table/US/PST045216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567556"/>
              </p:ext>
            </p:extLst>
          </p:nvPr>
        </p:nvGraphicFramePr>
        <p:xfrm>
          <a:off x="2514600" y="1524003"/>
          <a:ext cx="7239000" cy="3837138"/>
        </p:xfrm>
        <a:graphic>
          <a:graphicData uri="http://schemas.openxmlformats.org/drawingml/2006/table">
            <a:tbl>
              <a:tblPr firstRow="1" firstCol="1" bandRow="1"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7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US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Población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Estimada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(2016</a:t>
                      </a: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323,127,513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Blanco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61.3%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Hispano/Latino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17.8%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Negro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13.3%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Indio Americano/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Nativo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de Alaska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1.3%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Asiático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5.7%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Hawaiano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Nativo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Isleño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del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Pacifico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.2%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Dos o Mas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Razas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2.6%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Personas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Nacidas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en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el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Extranjero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13.2%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Graduado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de la </a:t>
                      </a:r>
                      <a:r>
                        <a:rPr lang="en-US" sz="20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Escuela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Secundaria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o Superior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(25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años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+)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86.7%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6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Licenciatura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(25 </a:t>
                      </a:r>
                      <a:r>
                        <a:rPr lang="en-US" sz="20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años</a:t>
                      </a:r>
                      <a:r>
                        <a:rPr lang="en-US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+)</a:t>
                      </a:r>
                      <a:endParaRPr lang="en-US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29.8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3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Poblaciones</a:t>
            </a:r>
            <a:r>
              <a:rPr lang="en-US" dirty="0" smtClean="0"/>
              <a:t> </a:t>
            </a:r>
            <a:r>
              <a:rPr lang="en-US" dirty="0" err="1" smtClean="0"/>
              <a:t>Inmigrantes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63" y="2186637"/>
            <a:ext cx="7773074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0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Patrones de Uso del Lenguaje en los Estados Unidos</a:t>
            </a:r>
            <a:r>
              <a:rPr lang="en-US" dirty="0" smtClean="0"/>
              <a:t>, </a:t>
            </a:r>
            <a:r>
              <a:rPr lang="en-US" dirty="0"/>
              <a:t>1980 to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305800" cy="4876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900" dirty="0"/>
              <a:t>Sources: 1980, 1990 and 2000 U.S. censuses; 2010 American Community Survey.</a:t>
            </a:r>
          </a:p>
          <a:p>
            <a:pPr marL="0" indent="0">
              <a:buNone/>
            </a:pPr>
            <a:r>
              <a:rPr lang="en-US" sz="900" dirty="0" err="1"/>
              <a:t>Rumbaut</a:t>
            </a:r>
            <a:r>
              <a:rPr lang="en-US" sz="900" dirty="0"/>
              <a:t>, R.G., and Massey, D.S. (2013, Summer). Immigration and language diversity in the United States. US National Library of Medicine National Institutes of Health. 142(3), 141-154. Retrieved from https://www.ncbi.nlm.nih.gov/pmc/articles/PMC4092008</a:t>
            </a:r>
            <a:r>
              <a:rPr lang="en-US" sz="1300" dirty="0"/>
              <a:t>/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86496"/>
              </p:ext>
            </p:extLst>
          </p:nvPr>
        </p:nvGraphicFramePr>
        <p:xfrm>
          <a:off x="2057399" y="1524001"/>
          <a:ext cx="8001000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01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53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3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1980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1990</a:t>
                      </a:r>
                      <a:endParaRPr lang="en-US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2000</a:t>
                      </a:r>
                      <a:endParaRPr lang="en-US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2010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7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Language spoken at home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N (Millions)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%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N (Millions)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%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N (Millions)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%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N (Millions)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%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Foreign Born %</a:t>
                      </a:r>
                      <a:endParaRPr lang="en-US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7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Total 5 years or older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210.2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100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230.4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100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262.4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100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289.2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</a:rPr>
                        <a:t>100</a:t>
                      </a:r>
                      <a:endParaRPr lang="en-US" sz="20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13.6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7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Spoke English only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187.2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</a:rPr>
                        <a:t>89.1</a:t>
                      </a:r>
                      <a:endParaRPr lang="en-US" sz="20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</a:rPr>
                        <a:t>198.6</a:t>
                      </a:r>
                      <a:endParaRPr lang="en-US" sz="20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86.2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215.5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82.1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229.7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79.7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2.6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Spoke non-English only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23.1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11.0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31.8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13.8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47.0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17.9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59.5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20.3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56.7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Spoke Spanish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11.1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5.3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17.3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7.5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28.1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10.7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37.0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12.6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49.4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9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Sistema </a:t>
            </a:r>
            <a:r>
              <a:rPr lang="en-US" dirty="0" err="1" smtClean="0"/>
              <a:t>Educativo</a:t>
            </a:r>
            <a:r>
              <a:rPr lang="en-US" dirty="0" smtClean="0"/>
              <a:t> de Hoy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E</a:t>
            </a:r>
            <a:r>
              <a:rPr lang="es-ES" dirty="0" smtClean="0">
                <a:latin typeface="+mj-lt"/>
              </a:rPr>
              <a:t>l sistema de educación público gratuito ha cambiado.</a:t>
            </a:r>
          </a:p>
          <a:p>
            <a:r>
              <a:rPr lang="es-ES" dirty="0" smtClean="0">
                <a:latin typeface="+mj-lt"/>
              </a:rPr>
              <a:t>Un sistema nuevo, uno de </a:t>
            </a:r>
            <a:r>
              <a:rPr lang="es-ES" dirty="0" err="1" smtClean="0">
                <a:latin typeface="+mj-lt"/>
              </a:rPr>
              <a:t>individualizaciόn</a:t>
            </a:r>
            <a:r>
              <a:rPr lang="es-ES" dirty="0" smtClean="0">
                <a:latin typeface="+mj-lt"/>
              </a:rPr>
              <a:t> de la educación ha reemplazado el enfoque de talla única.</a:t>
            </a:r>
          </a:p>
          <a:p>
            <a:r>
              <a:rPr lang="es-ES" dirty="0" smtClean="0">
                <a:latin typeface="+mj-lt"/>
              </a:rPr>
              <a:t>Sistema de apoyo de múltiples niveles es un ejemplo de la respuesta a los cambios de la población estudiantil en los Estados Unidos.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4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Sistema de </a:t>
            </a:r>
            <a:r>
              <a:rPr lang="en-US" dirty="0" err="1" smtClean="0"/>
              <a:t>Apoyo</a:t>
            </a:r>
            <a:r>
              <a:rPr lang="en-US" dirty="0"/>
              <a:t> </a:t>
            </a:r>
            <a:r>
              <a:rPr lang="en-US" dirty="0" smtClean="0"/>
              <a:t>Multi-</a:t>
            </a:r>
            <a:r>
              <a:rPr lang="en-US" dirty="0" err="1" smtClean="0"/>
              <a:t>Nivel</a:t>
            </a:r>
            <a:r>
              <a:rPr lang="en-US" dirty="0" smtClean="0"/>
              <a:t> (SAMN)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Dentro</a:t>
            </a:r>
            <a:r>
              <a:rPr lang="en-US" dirty="0" smtClean="0">
                <a:latin typeface="+mj-lt"/>
              </a:rPr>
              <a:t> de lo </a:t>
            </a:r>
            <a:r>
              <a:rPr lang="en-US" dirty="0" err="1" smtClean="0">
                <a:latin typeface="+mj-lt"/>
              </a:rPr>
              <a:t>académico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este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sistema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utiliza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múltiples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evitar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fracaso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académico</a:t>
            </a:r>
            <a:r>
              <a:rPr lang="en-US" dirty="0" smtClean="0">
                <a:latin typeface="+mj-lt"/>
              </a:rPr>
              <a:t>. </a:t>
            </a:r>
          </a:p>
          <a:p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aspectos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importantes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marco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academico</a:t>
            </a:r>
            <a:r>
              <a:rPr lang="en-US" dirty="0" smtClean="0">
                <a:latin typeface="+mj-lt"/>
              </a:rPr>
              <a:t> son las </a:t>
            </a:r>
            <a:r>
              <a:rPr lang="en-US" dirty="0" err="1" smtClean="0">
                <a:latin typeface="+mj-lt"/>
              </a:rPr>
              <a:t>evaluaciones</a:t>
            </a:r>
            <a:r>
              <a:rPr lang="en-US" dirty="0" smtClean="0">
                <a:latin typeface="+mj-lt"/>
              </a:rPr>
              <a:t>, la </a:t>
            </a:r>
            <a:r>
              <a:rPr lang="en-US" dirty="0" err="1" smtClean="0">
                <a:latin typeface="+mj-lt"/>
              </a:rPr>
              <a:t>instruccion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basica</a:t>
            </a:r>
            <a:r>
              <a:rPr lang="en-US" dirty="0" smtClean="0">
                <a:latin typeface="+mj-lt"/>
              </a:rPr>
              <a:t>, las </a:t>
            </a:r>
            <a:r>
              <a:rPr lang="en-US" dirty="0" err="1" smtClean="0">
                <a:latin typeface="+mj-lt"/>
              </a:rPr>
              <a:t>intervencciones</a:t>
            </a:r>
            <a:r>
              <a:rPr lang="en-US" dirty="0" smtClean="0">
                <a:latin typeface="+mj-lt"/>
              </a:rPr>
              <a:t>, y </a:t>
            </a:r>
            <a:r>
              <a:rPr lang="es-ES" dirty="0" smtClean="0">
                <a:latin typeface="+mj-lt"/>
              </a:rPr>
              <a:t>la toma de decisiones basada en datos.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Hay </a:t>
            </a:r>
            <a:r>
              <a:rPr lang="en-US" dirty="0" err="1" smtClean="0">
                <a:latin typeface="+mj-lt"/>
              </a:rPr>
              <a:t>muchos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estados</a:t>
            </a:r>
            <a:r>
              <a:rPr lang="en-US" dirty="0" smtClean="0">
                <a:latin typeface="+mj-lt"/>
              </a:rPr>
              <a:t> que </a:t>
            </a:r>
            <a:r>
              <a:rPr lang="en-US" dirty="0" err="1" smtClean="0">
                <a:latin typeface="+mj-lt"/>
              </a:rPr>
              <a:t>utilizan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sistema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pero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existen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diferentes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requisitos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estado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28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Sistema de Apoyo</a:t>
            </a:r>
            <a:r>
              <a:rPr lang="es-ES" dirty="0"/>
              <a:t> </a:t>
            </a:r>
            <a:r>
              <a:rPr lang="es-ES" dirty="0" err="1" smtClean="0"/>
              <a:t>Multi</a:t>
            </a:r>
            <a:r>
              <a:rPr lang="es-ES" dirty="0" smtClean="0"/>
              <a:t>-Nivel (SAMN) en Minnesota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Este </a:t>
            </a:r>
            <a:r>
              <a:rPr lang="en-US" dirty="0" err="1" smtClean="0">
                <a:latin typeface="+mj-lt"/>
              </a:rPr>
              <a:t>sistema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requiere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 multiples de </a:t>
            </a:r>
            <a:r>
              <a:rPr lang="en-US" dirty="0" err="1" smtClean="0">
                <a:latin typeface="+mj-lt"/>
              </a:rPr>
              <a:t>instruccion</a:t>
            </a:r>
            <a:r>
              <a:rPr lang="en-US" dirty="0" smtClean="0">
                <a:latin typeface="+mj-lt"/>
              </a:rPr>
              <a:t> que se </a:t>
            </a:r>
            <a:r>
              <a:rPr lang="en-US" dirty="0" err="1" smtClean="0">
                <a:latin typeface="+mj-lt"/>
              </a:rPr>
              <a:t>combinan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como</a:t>
            </a:r>
            <a:r>
              <a:rPr lang="en-US" dirty="0" smtClean="0">
                <a:latin typeface="+mj-lt"/>
              </a:rPr>
              <a:t> un red de </a:t>
            </a:r>
            <a:r>
              <a:rPr lang="en-US" dirty="0" err="1" smtClean="0">
                <a:latin typeface="+mj-lt"/>
              </a:rPr>
              <a:t>seguridad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prevenir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fracaso</a:t>
            </a:r>
            <a:r>
              <a:rPr lang="en-US" dirty="0" smtClean="0">
                <a:latin typeface="+mj-lt"/>
              </a:rPr>
              <a:t> escolar. Los </a:t>
            </a:r>
            <a:r>
              <a:rPr lang="en-US" dirty="0" err="1" smtClean="0">
                <a:latin typeface="+mj-lt"/>
              </a:rPr>
              <a:t>principios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incluyen</a:t>
            </a:r>
            <a:r>
              <a:rPr lang="en-US" dirty="0" smtClean="0">
                <a:latin typeface="+mj-lt"/>
              </a:rPr>
              <a:t>:</a:t>
            </a:r>
          </a:p>
          <a:p>
            <a:r>
              <a:rPr lang="es-ES" dirty="0">
                <a:latin typeface="+mj-lt"/>
              </a:rPr>
              <a:t>Ser competente en lectura al finalizar el tercer grado</a:t>
            </a:r>
            <a:r>
              <a:rPr lang="es-ES" dirty="0" smtClean="0">
                <a:latin typeface="+mj-lt"/>
              </a:rPr>
              <a:t>.</a:t>
            </a:r>
          </a:p>
          <a:p>
            <a:r>
              <a:rPr lang="es-ES" dirty="0" smtClean="0">
                <a:latin typeface="+mj-lt"/>
              </a:rPr>
              <a:t>Entrega </a:t>
            </a:r>
            <a:r>
              <a:rPr lang="es-ES" dirty="0">
                <a:latin typeface="+mj-lt"/>
              </a:rPr>
              <a:t>alternativa de servicios de instrucción especializados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s-ES" dirty="0" smtClean="0">
                <a:latin typeface="+mj-lt"/>
              </a:rPr>
              <a:t>Instrucción </a:t>
            </a:r>
            <a:r>
              <a:rPr lang="es-ES" dirty="0">
                <a:latin typeface="+mj-lt"/>
              </a:rPr>
              <a:t>alternativa requerida antes de la </a:t>
            </a:r>
            <a:r>
              <a:rPr lang="es-ES" dirty="0" smtClean="0">
                <a:latin typeface="+mj-lt"/>
              </a:rPr>
              <a:t>evaluación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Evaluaciones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s-ES" dirty="0">
                <a:latin typeface="+mj-lt"/>
              </a:rPr>
              <a:t>Instrucción de alta calidad basada en la </a:t>
            </a:r>
            <a:r>
              <a:rPr lang="es-ES" dirty="0" smtClean="0">
                <a:latin typeface="+mj-lt"/>
              </a:rPr>
              <a:t>evidencia.</a:t>
            </a:r>
          </a:p>
          <a:p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básica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s-ES" dirty="0">
                <a:latin typeface="+mj-lt"/>
              </a:rPr>
              <a:t>Intervenciones suplementarias de nivel </a:t>
            </a:r>
            <a:r>
              <a:rPr lang="es-ES" dirty="0" smtClean="0">
                <a:latin typeface="+mj-lt"/>
              </a:rPr>
              <a:t>2.</a:t>
            </a:r>
          </a:p>
          <a:p>
            <a:r>
              <a:rPr lang="en-US" dirty="0" err="1">
                <a:latin typeface="+mj-lt"/>
              </a:rPr>
              <a:t>Evaluación</a:t>
            </a:r>
            <a:r>
              <a:rPr lang="en-US" dirty="0">
                <a:latin typeface="+mj-lt"/>
              </a:rPr>
              <a:t> de la </a:t>
            </a:r>
            <a:r>
              <a:rPr lang="en-US" dirty="0" err="1">
                <a:latin typeface="+mj-lt"/>
              </a:rPr>
              <a:t>implementación</a:t>
            </a:r>
            <a:r>
              <a:rPr lang="en-US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06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Evolución</a:t>
            </a:r>
            <a:r>
              <a:rPr lang="en-US" dirty="0" smtClean="0"/>
              <a:t> del Sistema de </a:t>
            </a:r>
            <a:r>
              <a:rPr lang="en-US" dirty="0" err="1" smtClean="0"/>
              <a:t>Apoyo</a:t>
            </a:r>
            <a:r>
              <a:rPr lang="en-US" dirty="0" smtClean="0"/>
              <a:t> Multi-</a:t>
            </a:r>
            <a:r>
              <a:rPr lang="en-US" dirty="0" err="1" smtClean="0"/>
              <a:t>Nivel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investigación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Deno</a:t>
            </a:r>
            <a:r>
              <a:rPr lang="en-US" dirty="0" smtClean="0">
                <a:latin typeface="+mj-lt"/>
              </a:rPr>
              <a:t> and </a:t>
            </a:r>
            <a:r>
              <a:rPr lang="en-US" dirty="0" err="1" smtClean="0">
                <a:latin typeface="+mj-lt"/>
              </a:rPr>
              <a:t>Mirkin</a:t>
            </a:r>
            <a:r>
              <a:rPr lang="en-US" dirty="0" smtClean="0">
                <a:latin typeface="+mj-lt"/>
              </a:rPr>
              <a:t> (1977)—</a:t>
            </a:r>
            <a:r>
              <a:rPr lang="en-US" dirty="0" err="1" smtClean="0">
                <a:latin typeface="+mj-lt"/>
              </a:rPr>
              <a:t>Modelo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tres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—</a:t>
            </a:r>
            <a:r>
              <a:rPr lang="en-US" dirty="0" err="1" smtClean="0">
                <a:latin typeface="+mj-lt"/>
              </a:rPr>
              <a:t>intervención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vigilancia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smtClean="0">
                <a:latin typeface="+mj-lt"/>
              </a:rPr>
              <a:t>Panel Nacional de </a:t>
            </a: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(2000)—</a:t>
            </a:r>
            <a:r>
              <a:rPr lang="es-ES" dirty="0" smtClean="0">
                <a:latin typeface="+mj-lt"/>
              </a:rPr>
              <a:t> investigación </a:t>
            </a:r>
            <a:r>
              <a:rPr lang="es-ES" dirty="0">
                <a:latin typeface="+mj-lt"/>
              </a:rPr>
              <a:t>de lectura con base </a:t>
            </a:r>
            <a:r>
              <a:rPr lang="es-ES" dirty="0" smtClean="0">
                <a:latin typeface="+mj-lt"/>
              </a:rPr>
              <a:t>científica— empezó el marco de “Response to </a:t>
            </a:r>
            <a:r>
              <a:rPr lang="es-ES" dirty="0" err="1" smtClean="0">
                <a:latin typeface="+mj-lt"/>
              </a:rPr>
              <a:t>Intervention</a:t>
            </a:r>
            <a:r>
              <a:rPr lang="es-ES" dirty="0" smtClean="0">
                <a:latin typeface="+mj-lt"/>
              </a:rPr>
              <a:t>,” educación </a:t>
            </a:r>
            <a:r>
              <a:rPr lang="es-ES" dirty="0" err="1" smtClean="0">
                <a:latin typeface="+mj-lt"/>
              </a:rPr>
              <a:t>multi</a:t>
            </a:r>
            <a:r>
              <a:rPr lang="es-ES" dirty="0" smtClean="0">
                <a:latin typeface="+mj-lt"/>
              </a:rPr>
              <a:t>-nivel.</a:t>
            </a:r>
          </a:p>
          <a:p>
            <a:r>
              <a:rPr lang="es-ES" dirty="0" smtClean="0">
                <a:latin typeface="+mj-lt"/>
              </a:rPr>
              <a:t>No </a:t>
            </a:r>
            <a:r>
              <a:rPr lang="es-ES" dirty="0" err="1" smtClean="0">
                <a:latin typeface="+mj-lt"/>
              </a:rPr>
              <a:t>Child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Left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Behind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Act</a:t>
            </a:r>
            <a:r>
              <a:rPr lang="es-ES" dirty="0">
                <a:latin typeface="+mj-lt"/>
              </a:rPr>
              <a:t> (2002</a:t>
            </a:r>
            <a:r>
              <a:rPr lang="es-ES" dirty="0" smtClean="0">
                <a:latin typeface="+mj-lt"/>
              </a:rPr>
              <a:t>)—énfasis </a:t>
            </a:r>
            <a:r>
              <a:rPr lang="es-ES" dirty="0">
                <a:latin typeface="+mj-lt"/>
              </a:rPr>
              <a:t>en la </a:t>
            </a:r>
            <a:r>
              <a:rPr lang="es-ES" dirty="0" smtClean="0">
                <a:latin typeface="+mj-lt"/>
              </a:rPr>
              <a:t>alfabetización</a:t>
            </a:r>
            <a:r>
              <a:rPr lang="es-ES" dirty="0">
                <a:latin typeface="+mj-lt"/>
              </a:rPr>
              <a:t>, pruebas de alto </a:t>
            </a:r>
            <a:r>
              <a:rPr lang="es-ES" dirty="0" smtClean="0">
                <a:latin typeface="+mj-lt"/>
              </a:rPr>
              <a:t>riesgo.</a:t>
            </a:r>
          </a:p>
          <a:p>
            <a:r>
              <a:rPr lang="es-ES" dirty="0" err="1" smtClean="0">
                <a:latin typeface="+mj-lt"/>
              </a:rPr>
              <a:t>Individuals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with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Disabilities</a:t>
            </a:r>
            <a:r>
              <a:rPr lang="es-ES" dirty="0" smtClean="0">
                <a:latin typeface="+mj-lt"/>
              </a:rPr>
              <a:t> Education </a:t>
            </a:r>
            <a:r>
              <a:rPr lang="es-ES" dirty="0" err="1" smtClean="0">
                <a:latin typeface="+mj-lt"/>
              </a:rPr>
              <a:t>Improvement</a:t>
            </a:r>
            <a:r>
              <a:rPr lang="es-ES" dirty="0" smtClean="0">
                <a:latin typeface="+mj-lt"/>
              </a:rPr>
              <a:t> Acto of 2004 (IDEA)—para personas con discapacidades—intervenciones antes de la evaluación.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412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0062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/>
              <a:t>La Influencia de la Política en el 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Sistema </a:t>
            </a:r>
            <a:r>
              <a:rPr lang="es-ES" sz="3600" dirty="0"/>
              <a:t>de </a:t>
            </a:r>
            <a:r>
              <a:rPr lang="es-ES" sz="3600" dirty="0" smtClean="0"/>
              <a:t>Apoyo </a:t>
            </a:r>
            <a:r>
              <a:rPr lang="es-ES" sz="3600" dirty="0" err="1" smtClean="0"/>
              <a:t>Multi</a:t>
            </a:r>
            <a:r>
              <a:rPr lang="es-ES" sz="3600" dirty="0" smtClean="0"/>
              <a:t>-Nivel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8" y="2114383"/>
            <a:ext cx="10515600" cy="4351338"/>
          </a:xfrm>
        </p:spPr>
        <p:txBody>
          <a:bodyPr/>
          <a:lstStyle/>
          <a:p>
            <a:r>
              <a:rPr lang="es-ES" dirty="0">
                <a:latin typeface="+mj-lt"/>
              </a:rPr>
              <a:t>Representación excesiva de estudiantes minoritarios en educación </a:t>
            </a:r>
            <a:r>
              <a:rPr lang="es-ES" dirty="0" smtClean="0">
                <a:latin typeface="+mj-lt"/>
              </a:rPr>
              <a:t>especial.</a:t>
            </a:r>
          </a:p>
          <a:p>
            <a:r>
              <a:rPr lang="es-ES" dirty="0">
                <a:latin typeface="+mj-lt"/>
              </a:rPr>
              <a:t>Cambio de relación entre educación especial y </a:t>
            </a:r>
            <a:r>
              <a:rPr lang="es-ES" dirty="0" smtClean="0">
                <a:latin typeface="+mj-lt"/>
              </a:rPr>
              <a:t>general.</a:t>
            </a:r>
          </a:p>
          <a:p>
            <a:r>
              <a:rPr lang="es-ES" dirty="0">
                <a:latin typeface="+mj-lt"/>
              </a:rPr>
              <a:t>Acceso a herramientas de seguimiento </a:t>
            </a:r>
            <a:r>
              <a:rPr lang="es-ES" dirty="0" smtClean="0">
                <a:latin typeface="+mj-lt"/>
              </a:rPr>
              <a:t>académico.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29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Niveles</a:t>
            </a:r>
            <a:r>
              <a:rPr lang="en-US" dirty="0" smtClean="0"/>
              <a:t> del SAMN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 smtClean="0">
                <a:latin typeface="+mj-lt"/>
              </a:rPr>
              <a:t>Nivel</a:t>
            </a:r>
            <a:r>
              <a:rPr lang="en-US" b="1" dirty="0" smtClean="0">
                <a:latin typeface="+mj-lt"/>
              </a:rPr>
              <a:t> 1 </a:t>
            </a:r>
            <a:r>
              <a:rPr lang="en-US" dirty="0" smtClean="0">
                <a:latin typeface="+mj-lt"/>
              </a:rPr>
              <a:t>(85% de la </a:t>
            </a:r>
            <a:r>
              <a:rPr lang="en-US" dirty="0" err="1" smtClean="0">
                <a:latin typeface="+mj-lt"/>
              </a:rPr>
              <a:t>población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estudiantil</a:t>
            </a:r>
            <a:r>
              <a:rPr lang="en-US" dirty="0" smtClean="0">
                <a:latin typeface="+mj-lt"/>
              </a:rPr>
              <a:t>) –</a:t>
            </a:r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 y </a:t>
            </a:r>
            <a:r>
              <a:rPr lang="en-US" dirty="0" err="1" smtClean="0">
                <a:latin typeface="+mj-lt"/>
              </a:rPr>
              <a:t>apoyos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universales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básicos</a:t>
            </a:r>
            <a:r>
              <a:rPr lang="en-US" dirty="0" smtClean="0">
                <a:latin typeface="+mj-lt"/>
              </a:rPr>
              <a:t>: </a:t>
            </a:r>
            <a:r>
              <a:rPr lang="es-ES" dirty="0">
                <a:latin typeface="+mj-lt"/>
              </a:rPr>
              <a:t>instrucción y apoyo académicos y de comportamiento generales diseñados y diferenciados para todos los estudiantes en todos los </a:t>
            </a:r>
            <a:r>
              <a:rPr lang="es-ES" dirty="0" smtClean="0">
                <a:latin typeface="+mj-lt"/>
              </a:rPr>
              <a:t>entornos.</a:t>
            </a:r>
            <a:endParaRPr lang="en-US" dirty="0">
              <a:latin typeface="+mj-lt"/>
            </a:endParaRPr>
          </a:p>
          <a:p>
            <a:r>
              <a:rPr lang="en-US" b="1" dirty="0" err="1" smtClean="0">
                <a:latin typeface="+mj-lt"/>
              </a:rPr>
              <a:t>Nivel</a:t>
            </a:r>
            <a:r>
              <a:rPr lang="en-US" b="1" dirty="0" smtClean="0">
                <a:latin typeface="+mj-lt"/>
              </a:rPr>
              <a:t> 2 </a:t>
            </a:r>
            <a:r>
              <a:rPr lang="en-US" dirty="0" smtClean="0">
                <a:latin typeface="+mj-lt"/>
              </a:rPr>
              <a:t>(10%) </a:t>
            </a:r>
            <a:r>
              <a:rPr lang="en-US" dirty="0">
                <a:latin typeface="+mj-lt"/>
              </a:rPr>
              <a:t>- </a:t>
            </a:r>
            <a:r>
              <a:rPr lang="es-ES" dirty="0">
                <a:latin typeface="+mj-lt"/>
              </a:rPr>
              <a:t>Intervenciones y apoyos suplementarios dirigidos: instrucción / intervención enfocada y más enfocada, y apoyo complementario además del alineamiento con el currículo y la instrucción académicos centrales.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  <a:p>
            <a:r>
              <a:rPr lang="en-US" b="1" dirty="0" err="1" smtClean="0">
                <a:latin typeface="+mj-lt"/>
              </a:rPr>
              <a:t>Nivel</a:t>
            </a:r>
            <a:r>
              <a:rPr lang="en-US" b="1" dirty="0" smtClean="0">
                <a:latin typeface="+mj-lt"/>
              </a:rPr>
              <a:t> 3 </a:t>
            </a:r>
            <a:r>
              <a:rPr lang="en-US" dirty="0" smtClean="0">
                <a:latin typeface="+mj-lt"/>
              </a:rPr>
              <a:t>(5%) </a:t>
            </a:r>
            <a:r>
              <a:rPr lang="en-US" dirty="0">
                <a:latin typeface="+mj-lt"/>
              </a:rPr>
              <a:t>- </a:t>
            </a:r>
            <a:r>
              <a:rPr lang="es-ES" dirty="0">
                <a:latin typeface="+mj-lt"/>
              </a:rPr>
              <a:t>Intervenciones y apoyos intensivos individualizados: instrucción / intervención más enfocada y enfocada, y apoyo suplementario además del alineamiento del currículo y la instrucción académica y de conducta.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864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Pirámide del Sistema de Apoyos</a:t>
            </a:r>
            <a:br>
              <a:rPr lang="es-ES" dirty="0"/>
            </a:br>
            <a:r>
              <a:rPr lang="es-ES" dirty="0"/>
              <a:t>Educativos </a:t>
            </a:r>
            <a:r>
              <a:rPr lang="es-ES" dirty="0" err="1"/>
              <a:t>Multi</a:t>
            </a:r>
            <a:r>
              <a:rPr lang="es-ES" dirty="0"/>
              <a:t>-Nivel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6934200" cy="520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5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/>
              <a:t>PONENTES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624705"/>
              </p:ext>
            </p:extLst>
          </p:nvPr>
        </p:nvGraphicFramePr>
        <p:xfrm>
          <a:off x="838200" y="1825623"/>
          <a:ext cx="10515600" cy="453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91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Nombre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Cargo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8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Boyd Bradbury, PhD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Docente</a:t>
                      </a:r>
                      <a:r>
                        <a:rPr lang="en-US" sz="240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smtClean="0">
                          <a:latin typeface="+mj-lt"/>
                        </a:rPr>
                        <a:t>–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Liderazgo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Educativo</a:t>
                      </a:r>
                      <a:endParaRPr lang="en-US" sz="2400" dirty="0" smtClean="0">
                        <a:latin typeface="+mj-lt"/>
                      </a:endParaRPr>
                    </a:p>
                    <a:p>
                      <a:r>
                        <a:rPr lang="en-US" sz="2400" dirty="0" err="1" smtClean="0">
                          <a:latin typeface="+mj-lt"/>
                        </a:rPr>
                        <a:t>Coordinador</a:t>
                      </a:r>
                      <a:r>
                        <a:rPr lang="en-US" sz="2400" baseline="0" dirty="0" smtClean="0">
                          <a:latin typeface="+mj-lt"/>
                        </a:rPr>
                        <a:t> del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Programa</a:t>
                      </a:r>
                      <a:r>
                        <a:rPr lang="en-US" sz="2400" baseline="0" dirty="0" smtClean="0">
                          <a:latin typeface="+mj-lt"/>
                        </a:rPr>
                        <a:t> de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Doctorado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en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Liderazgo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Educativo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91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Erin Gillett, PhD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+mj-lt"/>
                        </a:rPr>
                        <a:t>Docente</a:t>
                      </a:r>
                      <a:r>
                        <a:rPr lang="en-US" sz="2400" baseline="0" dirty="0" smtClean="0">
                          <a:latin typeface="+mj-lt"/>
                        </a:rPr>
                        <a:t> -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Infancia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Temprana</a:t>
                      </a:r>
                      <a:r>
                        <a:rPr lang="en-US" sz="2400" baseline="0" dirty="0" smtClean="0">
                          <a:latin typeface="+mj-lt"/>
                        </a:rPr>
                        <a:t> &amp;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Educación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Primaria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91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Marci </a:t>
                      </a:r>
                      <a:r>
                        <a:rPr lang="en-US" sz="2400" dirty="0" err="1" smtClean="0">
                          <a:latin typeface="+mj-lt"/>
                        </a:rPr>
                        <a:t>Glessner</a:t>
                      </a:r>
                      <a:r>
                        <a:rPr lang="en-US" sz="2400" dirty="0" smtClean="0">
                          <a:latin typeface="+mj-lt"/>
                        </a:rPr>
                        <a:t>, PhD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Docente</a:t>
                      </a:r>
                      <a:r>
                        <a:rPr lang="en-US" sz="2400" dirty="0" smtClean="0">
                          <a:latin typeface="+mj-lt"/>
                        </a:rPr>
                        <a:t> - </a:t>
                      </a:r>
                      <a:r>
                        <a:rPr lang="en-US" sz="2400" dirty="0" err="1" smtClean="0">
                          <a:latin typeface="+mj-lt"/>
                        </a:rPr>
                        <a:t>Educación</a:t>
                      </a:r>
                      <a:r>
                        <a:rPr lang="en-US" sz="2400" dirty="0" smtClean="0">
                          <a:latin typeface="+mj-lt"/>
                        </a:rPr>
                        <a:t> Especial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8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Kathrina</a:t>
                      </a:r>
                      <a:r>
                        <a:rPr lang="en-US" sz="2400" dirty="0" smtClean="0">
                          <a:latin typeface="+mj-lt"/>
                        </a:rPr>
                        <a:t> O’Connor, MS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Profesora</a:t>
                      </a:r>
                      <a:r>
                        <a:rPr lang="en-US" sz="2400" dirty="0" smtClean="0">
                          <a:latin typeface="+mj-lt"/>
                        </a:rPr>
                        <a:t> de </a:t>
                      </a:r>
                      <a:r>
                        <a:rPr lang="en-US" sz="2400" dirty="0" err="1" smtClean="0">
                          <a:latin typeface="+mj-lt"/>
                        </a:rPr>
                        <a:t>Secundaria</a:t>
                      </a:r>
                      <a:endParaRPr lang="en-US" sz="2400" dirty="0" smtClean="0">
                        <a:latin typeface="+mj-lt"/>
                      </a:endParaRPr>
                    </a:p>
                    <a:p>
                      <a:r>
                        <a:rPr lang="en-US" sz="2400" dirty="0" smtClean="0">
                          <a:latin typeface="+mj-lt"/>
                        </a:rPr>
                        <a:t>Alumna del </a:t>
                      </a:r>
                      <a:r>
                        <a:rPr lang="en-US" sz="2400" dirty="0" err="1" smtClean="0">
                          <a:latin typeface="+mj-lt"/>
                        </a:rPr>
                        <a:t>Doctorado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en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Liderazgo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Educativo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8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Ximena Suárez Sousa, PhD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j-lt"/>
                        </a:rPr>
                        <a:t>Docente</a:t>
                      </a:r>
                      <a:r>
                        <a:rPr lang="en-US" sz="2400" dirty="0" smtClean="0">
                          <a:latin typeface="+mj-lt"/>
                        </a:rPr>
                        <a:t> -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dirty="0" err="1" smtClean="0">
                          <a:latin typeface="+mj-lt"/>
                        </a:rPr>
                        <a:t>Educación</a:t>
                      </a:r>
                      <a:r>
                        <a:rPr lang="en-US" sz="2400" dirty="0" smtClean="0">
                          <a:latin typeface="+mj-lt"/>
                        </a:rPr>
                        <a:t> Especial</a:t>
                      </a:r>
                    </a:p>
                    <a:p>
                      <a:r>
                        <a:rPr lang="en-US" sz="2400" dirty="0" err="1" smtClean="0">
                          <a:latin typeface="+mj-lt"/>
                        </a:rPr>
                        <a:t>Coordinadora</a:t>
                      </a:r>
                      <a:r>
                        <a:rPr lang="en-US" sz="2400" baseline="0" dirty="0" smtClean="0">
                          <a:latin typeface="+mj-lt"/>
                        </a:rPr>
                        <a:t> del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Programa</a:t>
                      </a:r>
                      <a:r>
                        <a:rPr lang="en-US" sz="2400" baseline="0" dirty="0" smtClean="0">
                          <a:latin typeface="+mj-lt"/>
                        </a:rPr>
                        <a:t> de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Maestría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en</a:t>
                      </a:r>
                      <a:r>
                        <a:rPr lang="en-US" sz="2400" baseline="0" dirty="0" smtClean="0">
                          <a:latin typeface="+mj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j-lt"/>
                        </a:rPr>
                        <a:t>Educación</a:t>
                      </a:r>
                      <a:r>
                        <a:rPr lang="en-US" sz="2400" baseline="0" dirty="0" smtClean="0">
                          <a:latin typeface="+mj-lt"/>
                        </a:rPr>
                        <a:t> Especial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La demografía y un cambio de actitud hacia la diversidad han dado como resultado un énfasis en la educación individualizada</a:t>
            </a:r>
            <a:r>
              <a:rPr lang="es-ES" dirty="0" smtClean="0">
                <a:latin typeface="+mj-lt"/>
              </a:rPr>
              <a:t>.</a:t>
            </a:r>
          </a:p>
          <a:p>
            <a:r>
              <a:rPr lang="es-ES" dirty="0">
                <a:latin typeface="+mj-lt"/>
              </a:rPr>
              <a:t>La creencia de que una talla para todos en la educación ha desaparecido</a:t>
            </a:r>
            <a:r>
              <a:rPr lang="es-ES" dirty="0" smtClean="0">
                <a:latin typeface="+mj-lt"/>
              </a:rPr>
              <a:t>.</a:t>
            </a:r>
          </a:p>
          <a:p>
            <a:r>
              <a:rPr lang="es-ES" dirty="0" smtClean="0">
                <a:latin typeface="+mj-lt"/>
              </a:rPr>
              <a:t>Mis colegas </a:t>
            </a:r>
            <a:r>
              <a:rPr lang="es-ES" dirty="0" err="1" smtClean="0">
                <a:latin typeface="+mj-lt"/>
              </a:rPr>
              <a:t>compatirán</a:t>
            </a:r>
            <a:r>
              <a:rPr lang="es-ES" dirty="0" smtClean="0">
                <a:latin typeface="+mj-lt"/>
              </a:rPr>
              <a:t> con mas detalle la educación de hoy en los Estados Unidos de Norte América.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02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2. PROYECTO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16" y="4793123"/>
            <a:ext cx="3447967" cy="15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4137" y="2118039"/>
            <a:ext cx="105396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Puntajes</a:t>
            </a:r>
            <a:r>
              <a:rPr lang="en-US" dirty="0" smtClean="0"/>
              <a:t> </a:t>
            </a:r>
            <a:r>
              <a:rPr lang="en-US" dirty="0" err="1" smtClean="0"/>
              <a:t>Normativos</a:t>
            </a:r>
            <a:r>
              <a:rPr lang="en-US" dirty="0" smtClean="0"/>
              <a:t> Locales del Sistema de </a:t>
            </a:r>
            <a:r>
              <a:rPr lang="en-US" dirty="0" err="1" smtClean="0"/>
              <a:t>Apoyo</a:t>
            </a:r>
            <a:r>
              <a:rPr lang="en-US" dirty="0" smtClean="0"/>
              <a:t> Multi-</a:t>
            </a:r>
            <a:r>
              <a:rPr lang="en-US" dirty="0" err="1" smtClean="0"/>
              <a:t>Nivel</a:t>
            </a:r>
            <a:r>
              <a:rPr lang="en-US" dirty="0" smtClean="0"/>
              <a:t> (SAMN) para el CEP Winnetka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Dra. Ximena Suárez-Sousa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5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El Sistema de </a:t>
            </a:r>
            <a:r>
              <a:rPr lang="en-US" sz="3600" dirty="0" err="1">
                <a:latin typeface="+mj-lt"/>
              </a:rPr>
              <a:t>Apoyo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Multinivel</a:t>
            </a:r>
            <a:r>
              <a:rPr lang="en-US" sz="3600" dirty="0">
                <a:latin typeface="+mj-lt"/>
              </a:rPr>
              <a:t> (SAMN/MTSS)</a:t>
            </a:r>
          </a:p>
          <a:p>
            <a:pPr lvl="1"/>
            <a:r>
              <a:rPr lang="en-US" sz="3200" dirty="0">
                <a:latin typeface="+mj-lt"/>
              </a:rPr>
              <a:t>Breve </a:t>
            </a:r>
            <a:r>
              <a:rPr lang="en-US" sz="3200" dirty="0" err="1">
                <a:latin typeface="+mj-lt"/>
              </a:rPr>
              <a:t>contexto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histórico</a:t>
            </a:r>
            <a:endParaRPr lang="en-US" sz="3200" dirty="0">
              <a:latin typeface="+mj-lt"/>
            </a:endParaRPr>
          </a:p>
          <a:p>
            <a:pPr lvl="1"/>
            <a:r>
              <a:rPr lang="en-US" sz="3200" dirty="0" err="1">
                <a:latin typeface="+mj-lt"/>
              </a:rPr>
              <a:t>Premisas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 smtClean="0">
                <a:latin typeface="+mj-lt"/>
              </a:rPr>
              <a:t>implementación</a:t>
            </a:r>
            <a:endParaRPr lang="en-US" sz="3200" dirty="0" smtClean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Logística</a:t>
            </a:r>
            <a:r>
              <a:rPr lang="en-US" sz="3200" dirty="0" smtClean="0">
                <a:latin typeface="+mj-lt"/>
              </a:rPr>
              <a:t> de </a:t>
            </a:r>
            <a:r>
              <a:rPr lang="en-US" sz="3200" dirty="0" err="1" smtClean="0">
                <a:latin typeface="+mj-lt"/>
              </a:rPr>
              <a:t>implementación</a:t>
            </a:r>
            <a:endParaRPr lang="en-US" sz="3200" dirty="0" smtClean="0">
              <a:latin typeface="+mj-lt"/>
            </a:endParaRPr>
          </a:p>
          <a:p>
            <a:pPr lvl="1"/>
            <a:endParaRPr lang="en-US" sz="3200" dirty="0" smtClean="0">
              <a:latin typeface="+mj-lt"/>
            </a:endParaRP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0723"/>
            <a:ext cx="5181600" cy="37011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9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Evaluaciones</a:t>
            </a:r>
            <a:r>
              <a:rPr lang="en-US" dirty="0" smtClean="0"/>
              <a:t> del SAMN / IDEL - EBC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FNL – </a:t>
            </a:r>
            <a:r>
              <a:rPr lang="en-US" dirty="0" err="1" smtClean="0">
                <a:latin typeface="+mj-lt"/>
              </a:rPr>
              <a:t>Fuidez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Nombramiento</a:t>
            </a:r>
            <a:r>
              <a:rPr lang="en-US" dirty="0" smtClean="0">
                <a:latin typeface="+mj-lt"/>
              </a:rPr>
              <a:t> de las </a:t>
            </a:r>
            <a:r>
              <a:rPr lang="en-US" dirty="0" err="1" smtClean="0">
                <a:latin typeface="+mj-lt"/>
              </a:rPr>
              <a:t>Letras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FSF – </a:t>
            </a:r>
            <a:r>
              <a:rPr lang="en-US" dirty="0" err="1" smtClean="0">
                <a:latin typeface="+mj-lt"/>
              </a:rPr>
              <a:t>Fluides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Segmentación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Fonemas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FPSS – </a:t>
            </a:r>
            <a:r>
              <a:rPr lang="en-US" dirty="0" err="1" smtClean="0">
                <a:latin typeface="+mj-lt"/>
              </a:rPr>
              <a:t>Fluidez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las Palabras Sin </a:t>
            </a:r>
            <a:r>
              <a:rPr lang="en-US" dirty="0" err="1" smtClean="0">
                <a:latin typeface="+mj-lt"/>
              </a:rPr>
              <a:t>Sentido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FUP – </a:t>
            </a:r>
            <a:r>
              <a:rPr lang="en-US" dirty="0" err="1" smtClean="0">
                <a:latin typeface="+mj-lt"/>
              </a:rPr>
              <a:t>Fluidez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Uso</a:t>
            </a:r>
            <a:r>
              <a:rPr lang="en-US" dirty="0" smtClean="0">
                <a:latin typeface="+mj-lt"/>
              </a:rPr>
              <a:t> de las Palabras </a:t>
            </a:r>
          </a:p>
          <a:p>
            <a:r>
              <a:rPr lang="en-US" dirty="0" smtClean="0">
                <a:latin typeface="+mj-lt"/>
              </a:rPr>
              <a:t>FLO – </a:t>
            </a:r>
            <a:r>
              <a:rPr lang="en-US" dirty="0" err="1" smtClean="0">
                <a:latin typeface="+mj-lt"/>
              </a:rPr>
              <a:t>Fluidez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Oral</a:t>
            </a:r>
          </a:p>
          <a:p>
            <a:r>
              <a:rPr lang="en-US" dirty="0" smtClean="0">
                <a:latin typeface="+mj-lt"/>
              </a:rPr>
              <a:t>FRO – </a:t>
            </a:r>
            <a:r>
              <a:rPr lang="en-US" dirty="0" err="1" smtClean="0">
                <a:latin typeface="+mj-lt"/>
              </a:rPr>
              <a:t>Fluidez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Relato</a:t>
            </a:r>
            <a:r>
              <a:rPr lang="en-US" dirty="0" smtClean="0">
                <a:latin typeface="+mj-lt"/>
              </a:rPr>
              <a:t> Oral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 algn="r">
              <a:buNone/>
            </a:pPr>
            <a:r>
              <a:rPr lang="en-US" dirty="0">
                <a:latin typeface="+mj-lt"/>
                <a:hlinkClick r:id="rId3"/>
              </a:rPr>
              <a:t>https://dibels.uoregon.edu/assessment/index/material</a:t>
            </a:r>
            <a:r>
              <a:rPr lang="en-US" dirty="0" smtClean="0">
                <a:latin typeface="+mj-lt"/>
                <a:hlinkClick r:id="rId3"/>
              </a:rPr>
              <a:t>/</a:t>
            </a:r>
            <a:endParaRPr lang="en-US" dirty="0" smtClean="0">
              <a:latin typeface="+mj-lt"/>
            </a:endParaRPr>
          </a:p>
          <a:p>
            <a:pPr marL="0" indent="0" algn="r">
              <a:buNone/>
            </a:pPr>
            <a:r>
              <a:rPr lang="en-US" dirty="0" smtClean="0">
                <a:latin typeface="+mj-lt"/>
              </a:rPr>
              <a:t>Stanley </a:t>
            </a:r>
            <a:r>
              <a:rPr lang="en-US" dirty="0" err="1" smtClean="0">
                <a:latin typeface="+mj-lt"/>
              </a:rPr>
              <a:t>Deno</a:t>
            </a:r>
            <a:r>
              <a:rPr lang="en-US" dirty="0" smtClean="0">
                <a:latin typeface="+mj-lt"/>
              </a:rPr>
              <a:t>, University of Minnesota (1994) 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2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Muestras</a:t>
            </a:r>
            <a:r>
              <a:rPr lang="en-US" dirty="0" smtClean="0"/>
              <a:t>: FNL y FSF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" y="2189016"/>
            <a:ext cx="6093479" cy="35865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89016"/>
            <a:ext cx="5956361" cy="3449675"/>
          </a:xfrm>
        </p:spPr>
      </p:pic>
      <p:sp>
        <p:nvSpPr>
          <p:cNvPr id="8" name="Rectangle 7"/>
          <p:cNvSpPr/>
          <p:nvPr/>
        </p:nvSpPr>
        <p:spPr>
          <a:xfrm>
            <a:off x="3117060" y="6346467"/>
            <a:ext cx="6038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5"/>
              </a:rPr>
              <a:t>https://dibels.uoregon.edu/assessment/index/material/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13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Muestras</a:t>
            </a:r>
            <a:r>
              <a:rPr lang="en-US" dirty="0" smtClean="0"/>
              <a:t>: FUP y FPSS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" y="2415447"/>
            <a:ext cx="6358296" cy="31465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95" y="2415448"/>
            <a:ext cx="5223412" cy="3146508"/>
          </a:xfrm>
        </p:spPr>
      </p:pic>
      <p:sp>
        <p:nvSpPr>
          <p:cNvPr id="7" name="Rectangle 6"/>
          <p:cNvSpPr/>
          <p:nvPr/>
        </p:nvSpPr>
        <p:spPr>
          <a:xfrm>
            <a:off x="3117060" y="6346467"/>
            <a:ext cx="6038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https://dibels.uoregon.edu/assessment/index/material/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9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Muestras</a:t>
            </a:r>
            <a:r>
              <a:rPr lang="en-US" dirty="0" smtClean="0"/>
              <a:t>: FLO y FRO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6" y="2211573"/>
            <a:ext cx="5955604" cy="324303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17060" y="6346467"/>
            <a:ext cx="6038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https://dibels.uoregon.edu/assessment/index/material/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35" y="365125"/>
            <a:ext cx="10335490" cy="1325563"/>
          </a:xfrm>
        </p:spPr>
        <p:txBody>
          <a:bodyPr/>
          <a:lstStyle/>
          <a:p>
            <a:r>
              <a:rPr lang="en-US" dirty="0" err="1" smtClean="0"/>
              <a:t>Secuencia</a:t>
            </a:r>
            <a:r>
              <a:rPr lang="en-US" dirty="0" smtClean="0"/>
              <a:t> de las </a:t>
            </a:r>
            <a:r>
              <a:rPr lang="en-US" dirty="0" err="1" smtClean="0"/>
              <a:t>Evaluaciones</a:t>
            </a:r>
            <a:r>
              <a:rPr lang="en-US" dirty="0" smtClean="0"/>
              <a:t> - EEUU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" y="1690688"/>
            <a:ext cx="12087820" cy="516731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70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564" y="780761"/>
            <a:ext cx="10515600" cy="1325563"/>
          </a:xfrm>
        </p:spPr>
        <p:txBody>
          <a:bodyPr/>
          <a:lstStyle/>
          <a:p>
            <a:r>
              <a:rPr lang="en-US" dirty="0" err="1" smtClean="0"/>
              <a:t>Puntajes</a:t>
            </a:r>
            <a:r>
              <a:rPr lang="en-US" dirty="0" smtClean="0"/>
              <a:t> </a:t>
            </a:r>
            <a:r>
              <a:rPr lang="en-US" dirty="0" err="1" smtClean="0"/>
              <a:t>Normativos</a:t>
            </a:r>
            <a:r>
              <a:rPr lang="en-US" dirty="0" smtClean="0"/>
              <a:t> - EEUU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1592"/>
            <a:ext cx="5181600" cy="22394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31779"/>
            <a:ext cx="5181600" cy="17390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0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327358" cy="473782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+mj-lt"/>
              </a:rPr>
              <a:t>PROPOSITO DEL PROYECTO</a:t>
            </a:r>
            <a:endParaRPr lang="en-US" u="sng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Desarrollar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Puntajes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Normativos</a:t>
            </a:r>
            <a:r>
              <a:rPr lang="en-US" dirty="0">
                <a:latin typeface="+mj-lt"/>
              </a:rPr>
              <a:t> Locales IDEL para un </a:t>
            </a:r>
            <a:r>
              <a:rPr lang="en-US" dirty="0" err="1">
                <a:latin typeface="+mj-lt"/>
              </a:rPr>
              <a:t>colegio</a:t>
            </a:r>
            <a:r>
              <a:rPr lang="en-US" dirty="0">
                <a:latin typeface="+mj-lt"/>
              </a:rPr>
              <a:t> de </a:t>
            </a:r>
            <a:r>
              <a:rPr lang="en-US" dirty="0" smtClean="0">
                <a:latin typeface="+mj-lt"/>
              </a:rPr>
              <a:t>Lima</a:t>
            </a:r>
          </a:p>
          <a:p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u="sng" dirty="0" smtClean="0">
                <a:latin typeface="+mj-lt"/>
              </a:rPr>
              <a:t>DISENO</a:t>
            </a:r>
          </a:p>
          <a:p>
            <a:r>
              <a:rPr lang="en-US" dirty="0" err="1" smtClean="0">
                <a:latin typeface="+mj-lt"/>
              </a:rPr>
              <a:t>Estudio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exploratorio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datos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descriptivos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8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98" y="0"/>
            <a:ext cx="5978107" cy="1600200"/>
          </a:xfrm>
        </p:spPr>
        <p:txBody>
          <a:bodyPr/>
          <a:lstStyle/>
          <a:p>
            <a:r>
              <a:rPr lang="en-US" b="1" dirty="0" err="1" smtClean="0"/>
              <a:t>Tasas</a:t>
            </a:r>
            <a:r>
              <a:rPr lang="en-US" b="1" dirty="0" smtClean="0"/>
              <a:t> de </a:t>
            </a:r>
            <a:r>
              <a:rPr lang="en-US" b="1" dirty="0" err="1" smtClean="0"/>
              <a:t>Alfabetización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8" y="995363"/>
            <a:ext cx="3655218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5620" y="1828800"/>
            <a:ext cx="3932237" cy="3811588"/>
          </a:xfrm>
        </p:spPr>
        <p:txBody>
          <a:bodyPr>
            <a:noAutofit/>
          </a:bodyPr>
          <a:lstStyle/>
          <a:p>
            <a:pPr lvl="1"/>
            <a:endParaRPr lang="en-US" sz="2800" dirty="0" smtClean="0"/>
          </a:p>
          <a:p>
            <a:pPr lvl="1"/>
            <a:r>
              <a:rPr lang="en-US" sz="2800" dirty="0" smtClean="0">
                <a:latin typeface="+mj-lt"/>
              </a:rPr>
              <a:t>Andorra (100%)</a:t>
            </a:r>
          </a:p>
          <a:p>
            <a:pPr lvl="1"/>
            <a:r>
              <a:rPr lang="en-US" sz="2800" dirty="0" err="1" smtClean="0">
                <a:latin typeface="+mj-lt"/>
              </a:rPr>
              <a:t>Finlandia</a:t>
            </a:r>
            <a:r>
              <a:rPr lang="en-US" sz="2800" dirty="0" smtClean="0">
                <a:latin typeface="+mj-lt"/>
              </a:rPr>
              <a:t> (100%)</a:t>
            </a:r>
          </a:p>
          <a:p>
            <a:pPr lvl="1"/>
            <a:r>
              <a:rPr lang="en-US" sz="2800" dirty="0" smtClean="0">
                <a:latin typeface="+mj-lt"/>
              </a:rPr>
              <a:t>Cuba (99.8%)</a:t>
            </a:r>
          </a:p>
          <a:p>
            <a:pPr lvl="1"/>
            <a:r>
              <a:rPr lang="en-US" sz="2800" dirty="0" err="1" smtClean="0">
                <a:latin typeface="+mj-lt"/>
              </a:rPr>
              <a:t>Canadá</a:t>
            </a:r>
            <a:r>
              <a:rPr lang="en-US" sz="2800" dirty="0" smtClean="0">
                <a:latin typeface="+mj-lt"/>
              </a:rPr>
              <a:t> (99%)</a:t>
            </a:r>
          </a:p>
          <a:p>
            <a:pPr lvl="1"/>
            <a:r>
              <a:rPr lang="en-US" sz="2800" dirty="0" smtClean="0">
                <a:latin typeface="+mj-lt"/>
              </a:rPr>
              <a:t>EEUU (99%)</a:t>
            </a:r>
          </a:p>
          <a:p>
            <a:pPr lvl="1"/>
            <a:r>
              <a:rPr lang="en-US" sz="2800" dirty="0" err="1" smtClean="0">
                <a:latin typeface="+mj-lt"/>
              </a:rPr>
              <a:t>Perú</a:t>
            </a:r>
            <a:r>
              <a:rPr lang="en-US" sz="2800" dirty="0" smtClean="0">
                <a:latin typeface="+mj-lt"/>
              </a:rPr>
              <a:t> (94%,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97%-91%</a:t>
            </a:r>
            <a:r>
              <a:rPr lang="en-US" sz="2800" dirty="0" smtClean="0">
                <a:latin typeface="+mj-lt"/>
              </a:rPr>
              <a:t>)</a:t>
            </a:r>
          </a:p>
          <a:p>
            <a:pPr lvl="1"/>
            <a:r>
              <a:rPr lang="en-US" sz="2800" dirty="0" smtClean="0">
                <a:latin typeface="+mj-lt"/>
              </a:rPr>
              <a:t>Nigeria (19%)</a:t>
            </a:r>
          </a:p>
          <a:p>
            <a:endParaRPr lang="en-US" sz="2800" dirty="0"/>
          </a:p>
          <a:p>
            <a:r>
              <a:rPr lang="en-US" sz="1800" dirty="0" smtClean="0"/>
              <a:t>Fuente: UNESCO (2010)</a:t>
            </a:r>
          </a:p>
          <a:p>
            <a:pPr lvl="1"/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un </a:t>
            </a:r>
            <a:r>
              <a:rPr lang="en-US" dirty="0" err="1" smtClean="0"/>
              <a:t>Estudio</a:t>
            </a:r>
            <a:r>
              <a:rPr lang="en-US" dirty="0" smtClean="0"/>
              <a:t> </a:t>
            </a:r>
            <a:r>
              <a:rPr lang="en-US" dirty="0" err="1" smtClean="0"/>
              <a:t>Normativo</a:t>
            </a:r>
            <a:r>
              <a:rPr lang="en-US" dirty="0" smtClean="0"/>
              <a:t> del SAMN?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390" y="200501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Provee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contexto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interpretar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puntajes</a:t>
            </a:r>
            <a:r>
              <a:rPr lang="en-US" dirty="0" smtClean="0">
                <a:latin typeface="+mj-lt"/>
              </a:rPr>
              <a:t> de un </a:t>
            </a:r>
            <a:r>
              <a:rPr lang="en-US" dirty="0" err="1" smtClean="0">
                <a:latin typeface="+mj-lt"/>
              </a:rPr>
              <a:t>niño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Ayuda</a:t>
            </a:r>
            <a:r>
              <a:rPr lang="en-US" dirty="0" smtClean="0">
                <a:latin typeface="+mj-lt"/>
              </a:rPr>
              <a:t> al </a:t>
            </a:r>
            <a:r>
              <a:rPr lang="en-US" dirty="0" err="1" smtClean="0">
                <a:latin typeface="+mj-lt"/>
              </a:rPr>
              <a:t>colegio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tomar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decisiones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educativas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Contribuye</a:t>
            </a:r>
            <a:r>
              <a:rPr lang="en-US" dirty="0" smtClean="0">
                <a:latin typeface="+mj-lt"/>
              </a:rPr>
              <a:t> a que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profesores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puedan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diferenciar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Contribuye</a:t>
            </a:r>
            <a:r>
              <a:rPr lang="en-US" dirty="0" smtClean="0">
                <a:latin typeface="+mj-lt"/>
              </a:rPr>
              <a:t> con la </a:t>
            </a:r>
            <a:r>
              <a:rPr lang="en-US" dirty="0" err="1" smtClean="0">
                <a:latin typeface="+mj-lt"/>
              </a:rPr>
              <a:t>identificación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niños</a:t>
            </a:r>
            <a:r>
              <a:rPr lang="en-US" dirty="0" smtClean="0">
                <a:latin typeface="+mj-lt"/>
              </a:rPr>
              <a:t> con </a:t>
            </a:r>
            <a:r>
              <a:rPr lang="en-US" dirty="0" err="1" smtClean="0">
                <a:latin typeface="+mj-lt"/>
              </a:rPr>
              <a:t>posibles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problemas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aprendizaje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Modelo</a:t>
            </a:r>
            <a:r>
              <a:rPr lang="en-US" dirty="0" smtClean="0">
                <a:latin typeface="+mj-lt"/>
              </a:rPr>
              <a:t>: ICEL/ICAA)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00501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Permitirá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enfocarse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:</a:t>
            </a:r>
          </a:p>
          <a:p>
            <a:pPr lvl="1"/>
            <a:r>
              <a:rPr lang="en-US" dirty="0" err="1">
                <a:latin typeface="+mj-lt"/>
              </a:rPr>
              <a:t>P</a:t>
            </a:r>
            <a:r>
              <a:rPr lang="en-US" dirty="0" err="1" smtClean="0">
                <a:latin typeface="+mj-lt"/>
              </a:rPr>
              <a:t>revención</a:t>
            </a:r>
            <a:r>
              <a:rPr lang="en-US" dirty="0" smtClean="0">
                <a:latin typeface="+mj-lt"/>
              </a:rPr>
              <a:t>,</a:t>
            </a:r>
          </a:p>
          <a:p>
            <a:pPr lvl="1"/>
            <a:r>
              <a:rPr lang="en-US" dirty="0" err="1" smtClean="0">
                <a:latin typeface="+mj-lt"/>
              </a:rPr>
              <a:t>Identificación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temprana</a:t>
            </a:r>
            <a:r>
              <a:rPr lang="en-US" dirty="0" smtClean="0">
                <a:latin typeface="+mj-lt"/>
              </a:rPr>
              <a:t>, </a:t>
            </a:r>
          </a:p>
          <a:p>
            <a:pPr lvl="1"/>
            <a:r>
              <a:rPr lang="en-US" dirty="0" err="1" smtClean="0">
                <a:latin typeface="+mj-lt"/>
              </a:rPr>
              <a:t>Remediación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dificultades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académicas</a:t>
            </a:r>
            <a:r>
              <a:rPr lang="en-US" dirty="0" smtClean="0">
                <a:latin typeface="+mj-lt"/>
              </a:rPr>
              <a:t>,</a:t>
            </a:r>
          </a:p>
          <a:p>
            <a:pPr lvl="1"/>
            <a:r>
              <a:rPr lang="en-US" dirty="0" err="1" smtClean="0">
                <a:latin typeface="+mj-lt"/>
              </a:rPr>
              <a:t>Uso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estrategias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basadas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evidencia</a:t>
            </a:r>
            <a:r>
              <a:rPr lang="en-US" dirty="0" smtClean="0">
                <a:latin typeface="+mj-lt"/>
              </a:rPr>
              <a:t>, y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+mj-lt"/>
              </a:rPr>
              <a:t>Dar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cuenta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responsabilidad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académica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3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567" y="935666"/>
            <a:ext cx="5573233" cy="5762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u="sng" dirty="0">
                <a:latin typeface="+mj-lt"/>
              </a:rPr>
              <a:t>METODO</a:t>
            </a:r>
          </a:p>
          <a:p>
            <a:r>
              <a:rPr lang="en-US" sz="2600" dirty="0" err="1">
                <a:latin typeface="+mj-lt"/>
              </a:rPr>
              <a:t>Capacitación</a:t>
            </a:r>
            <a:r>
              <a:rPr lang="en-US" sz="2600" dirty="0">
                <a:latin typeface="+mj-lt"/>
              </a:rPr>
              <a:t> </a:t>
            </a:r>
          </a:p>
          <a:p>
            <a:pPr lvl="1"/>
            <a:r>
              <a:rPr lang="en-US" sz="2600" dirty="0" err="1">
                <a:latin typeface="+mj-lt"/>
              </a:rPr>
              <a:t>Instrumentos</a:t>
            </a:r>
            <a:endParaRPr lang="en-US" sz="2600" dirty="0">
              <a:latin typeface="+mj-lt"/>
            </a:endParaRPr>
          </a:p>
          <a:p>
            <a:pPr lvl="1"/>
            <a:r>
              <a:rPr lang="en-US" sz="2600" dirty="0" err="1">
                <a:latin typeface="+mj-lt"/>
              </a:rPr>
              <a:t>Colección</a:t>
            </a:r>
            <a:r>
              <a:rPr lang="en-US" sz="2600" dirty="0">
                <a:latin typeface="+mj-lt"/>
              </a:rPr>
              <a:t> de </a:t>
            </a:r>
            <a:r>
              <a:rPr lang="en-US" sz="2600" dirty="0" err="1">
                <a:latin typeface="+mj-lt"/>
              </a:rPr>
              <a:t>datos</a:t>
            </a:r>
            <a:r>
              <a:rPr lang="en-US" sz="2600" dirty="0">
                <a:latin typeface="+mj-lt"/>
              </a:rPr>
              <a:t> </a:t>
            </a:r>
          </a:p>
          <a:p>
            <a:pPr lvl="2"/>
            <a:r>
              <a:rPr lang="en-US" sz="2600" dirty="0">
                <a:latin typeface="+mj-lt"/>
              </a:rPr>
              <a:t>6 </a:t>
            </a:r>
            <a:r>
              <a:rPr lang="en-US" sz="2600" dirty="0" err="1">
                <a:latin typeface="+mj-lt"/>
              </a:rPr>
              <a:t>pruebas</a:t>
            </a:r>
            <a:r>
              <a:rPr lang="en-US" sz="2600" dirty="0">
                <a:latin typeface="+mj-lt"/>
              </a:rPr>
              <a:t> IDEL</a:t>
            </a:r>
          </a:p>
          <a:p>
            <a:pPr lvl="2"/>
            <a:r>
              <a:rPr lang="en-US" sz="2600" dirty="0" err="1">
                <a:latin typeface="+mj-lt"/>
              </a:rPr>
              <a:t>Tres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veces</a:t>
            </a:r>
            <a:r>
              <a:rPr lang="en-US" sz="2600" dirty="0">
                <a:latin typeface="+mj-lt"/>
              </a:rPr>
              <a:t> al </a:t>
            </a:r>
            <a:r>
              <a:rPr lang="en-US" sz="2600" dirty="0" err="1">
                <a:latin typeface="+mj-lt"/>
              </a:rPr>
              <a:t>año</a:t>
            </a:r>
            <a:r>
              <a:rPr lang="en-US" sz="2600" dirty="0">
                <a:latin typeface="+mj-lt"/>
              </a:rPr>
              <a:t> (IN, MI, FI)</a:t>
            </a:r>
          </a:p>
          <a:p>
            <a:pPr lvl="2"/>
            <a:r>
              <a:rPr lang="en-US" sz="2600" dirty="0" err="1">
                <a:latin typeface="+mj-lt"/>
              </a:rPr>
              <a:t>Tres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años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consecutivos</a:t>
            </a:r>
            <a:endParaRPr lang="en-US" sz="2600" dirty="0">
              <a:latin typeface="+mj-lt"/>
            </a:endParaRPr>
          </a:p>
          <a:p>
            <a:r>
              <a:rPr lang="en-US" sz="2600" i="1" dirty="0" err="1">
                <a:latin typeface="+mj-lt"/>
              </a:rPr>
              <a:t>Muestra</a:t>
            </a:r>
            <a:r>
              <a:rPr lang="en-US" sz="2600" dirty="0">
                <a:latin typeface="+mj-lt"/>
              </a:rPr>
              <a:t> no </a:t>
            </a:r>
            <a:r>
              <a:rPr lang="en-US" sz="2600" dirty="0" err="1">
                <a:latin typeface="+mj-lt"/>
              </a:rPr>
              <a:t>probabilística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intencional</a:t>
            </a:r>
            <a:r>
              <a:rPr lang="en-US" sz="2600" dirty="0">
                <a:latin typeface="+mj-lt"/>
              </a:rPr>
              <a:t> (Hernández, </a:t>
            </a:r>
            <a:r>
              <a:rPr lang="en-US" sz="2600" dirty="0" err="1">
                <a:latin typeface="+mj-lt"/>
              </a:rPr>
              <a:t>Fernández</a:t>
            </a:r>
            <a:r>
              <a:rPr lang="en-US" sz="2600" dirty="0">
                <a:latin typeface="+mj-lt"/>
              </a:rPr>
              <a:t>, &amp; </a:t>
            </a:r>
            <a:r>
              <a:rPr lang="en-US" sz="2600" dirty="0" err="1">
                <a:latin typeface="+mj-lt"/>
              </a:rPr>
              <a:t>Baptista</a:t>
            </a:r>
            <a:r>
              <a:rPr lang="en-US" sz="2600" dirty="0">
                <a:latin typeface="+mj-lt"/>
              </a:rPr>
              <a:t>, 2006).</a:t>
            </a:r>
          </a:p>
          <a:p>
            <a:r>
              <a:rPr lang="en-US" sz="2600" dirty="0" err="1">
                <a:latin typeface="+mj-lt"/>
              </a:rPr>
              <a:t>Análisis</a:t>
            </a:r>
            <a:r>
              <a:rPr lang="en-US" sz="2600" dirty="0">
                <a:latin typeface="+mj-lt"/>
              </a:rPr>
              <a:t> de </a:t>
            </a:r>
            <a:r>
              <a:rPr lang="en-US" sz="2600" dirty="0" err="1">
                <a:latin typeface="+mj-lt"/>
              </a:rPr>
              <a:t>datos</a:t>
            </a:r>
            <a:r>
              <a:rPr lang="en-US" sz="2600" dirty="0">
                <a:latin typeface="+mj-lt"/>
              </a:rPr>
              <a:t>/</a:t>
            </a:r>
            <a:r>
              <a:rPr lang="en-US" sz="2600" dirty="0" err="1">
                <a:latin typeface="+mj-lt"/>
              </a:rPr>
              <a:t>Paquete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Estadístico</a:t>
            </a:r>
            <a:r>
              <a:rPr lang="en-US" sz="2600" dirty="0">
                <a:latin typeface="+mj-lt"/>
              </a:rPr>
              <a:t> para las </a:t>
            </a:r>
            <a:r>
              <a:rPr lang="en-US" sz="2600" dirty="0" err="1">
                <a:latin typeface="+mj-lt"/>
              </a:rPr>
              <a:t>Ciencias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Sociales</a:t>
            </a:r>
            <a:r>
              <a:rPr lang="en-US" sz="2600" dirty="0">
                <a:latin typeface="+mj-lt"/>
              </a:rPr>
              <a:t> (SPSS)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6632"/>
            <a:ext cx="5044775" cy="287114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49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Muestra</a:t>
            </a:r>
            <a:r>
              <a:rPr lang="en-US" dirty="0" smtClean="0"/>
              <a:t> &amp; SPSS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9" y="2488019"/>
            <a:ext cx="5632395" cy="336696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6216"/>
            <a:ext cx="5181600" cy="409015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2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>
                <a:latin typeface="+mj-lt"/>
              </a:rPr>
              <a:t>RESULTADOS</a:t>
            </a:r>
          </a:p>
          <a:p>
            <a:r>
              <a:rPr lang="en-US" dirty="0" err="1" smtClean="0">
                <a:latin typeface="+mj-lt"/>
              </a:rPr>
              <a:t>Observaciones</a:t>
            </a:r>
            <a:endParaRPr lang="en-US" dirty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Kindergarten </a:t>
            </a:r>
            <a:r>
              <a:rPr lang="en-US" dirty="0">
                <a:latin typeface="+mj-lt"/>
              </a:rPr>
              <a:t>– </a:t>
            </a:r>
            <a:r>
              <a:rPr lang="en-US" dirty="0" err="1">
                <a:latin typeface="+mj-lt"/>
              </a:rPr>
              <a:t>Niños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sabes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escribir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nombres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pero</a:t>
            </a:r>
            <a:r>
              <a:rPr lang="en-US" dirty="0">
                <a:latin typeface="+mj-lt"/>
              </a:rPr>
              <a:t> no </a:t>
            </a:r>
            <a:r>
              <a:rPr lang="en-US" dirty="0" err="1">
                <a:latin typeface="+mj-lt"/>
              </a:rPr>
              <a:t>conocen</a:t>
            </a:r>
            <a:r>
              <a:rPr lang="en-US" dirty="0">
                <a:latin typeface="+mj-lt"/>
              </a:rPr>
              <a:t> las </a:t>
            </a:r>
            <a:r>
              <a:rPr lang="en-US" dirty="0" err="1" smtClean="0">
                <a:latin typeface="+mj-lt"/>
              </a:rPr>
              <a:t>letras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Ausencia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la </a:t>
            </a:r>
            <a:r>
              <a:rPr lang="en-US" dirty="0" err="1">
                <a:latin typeface="+mj-lt"/>
              </a:rPr>
              <a:t>consciencia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fonológica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/ no hay </a:t>
            </a:r>
            <a:r>
              <a:rPr lang="en-US" dirty="0" err="1">
                <a:latin typeface="+mj-lt"/>
              </a:rPr>
              <a:t>segmentación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fonémica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ninguno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grados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>
                <a:latin typeface="+mj-lt"/>
              </a:rPr>
              <a:t>Marcado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desfase</a:t>
            </a:r>
            <a:r>
              <a:rPr lang="en-US" dirty="0">
                <a:latin typeface="+mj-lt"/>
              </a:rPr>
              <a:t> entre FLO y FRO (i.e., </a:t>
            </a:r>
            <a:r>
              <a:rPr lang="en-US" dirty="0" err="1">
                <a:latin typeface="+mj-lt"/>
              </a:rPr>
              <a:t>comprensión</a:t>
            </a:r>
            <a:r>
              <a:rPr lang="en-US" dirty="0">
                <a:latin typeface="+mj-lt"/>
              </a:rPr>
              <a:t>) (Meta: FRO </a:t>
            </a:r>
            <a:r>
              <a:rPr lang="en-US" dirty="0" smtClean="0">
                <a:latin typeface="+mj-lt"/>
              </a:rPr>
              <a:t>sea </a:t>
            </a:r>
            <a:r>
              <a:rPr lang="en-US" dirty="0">
                <a:latin typeface="+mj-lt"/>
              </a:rPr>
              <a:t>½ de FLO</a:t>
            </a:r>
            <a:r>
              <a:rPr lang="en-US" dirty="0" smtClean="0">
                <a:latin typeface="+mj-lt"/>
              </a:rPr>
              <a:t>).</a:t>
            </a:r>
            <a:endParaRPr lang="en-US" dirty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niños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tercer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grado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Perú</a:t>
            </a:r>
            <a:r>
              <a:rPr lang="en-US" dirty="0" smtClean="0">
                <a:latin typeface="+mj-lt"/>
              </a:rPr>
              <a:t> y EEUU </a:t>
            </a:r>
            <a:r>
              <a:rPr lang="en-US" dirty="0" err="1" smtClean="0">
                <a:latin typeface="+mj-lt"/>
              </a:rPr>
              <a:t>tienen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similares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 de performance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FLO.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3263503" cy="4351338"/>
          </a:xfr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63" y="1825625"/>
            <a:ext cx="1983008" cy="106232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067" y="3216059"/>
            <a:ext cx="2250000" cy="785235"/>
          </a:xfrm>
          <a:prstGeom prst="rect">
            <a:avLst/>
          </a:prstGeom>
        </p:spPr>
      </p:pic>
      <p:pic>
        <p:nvPicPr>
          <p:cNvPr id="8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89" y="4329402"/>
            <a:ext cx="2185555" cy="10492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05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IDEL </a:t>
            </a:r>
            <a:r>
              <a:rPr lang="en-US" dirty="0" err="1" smtClean="0"/>
              <a:t>Puntajes</a:t>
            </a:r>
            <a:r>
              <a:rPr lang="en-US" dirty="0" smtClean="0"/>
              <a:t> </a:t>
            </a:r>
            <a:r>
              <a:rPr lang="en-US" dirty="0" err="1" smtClean="0"/>
              <a:t>Normativos</a:t>
            </a:r>
            <a:r>
              <a:rPr lang="en-US" dirty="0" smtClean="0"/>
              <a:t> – CEP </a:t>
            </a:r>
            <a:r>
              <a:rPr lang="en-US" dirty="0" err="1" smtClean="0"/>
              <a:t>Chaclacayo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97968" cy="4351338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Puntajes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obtenidos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universo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grados</a:t>
            </a:r>
            <a:r>
              <a:rPr lang="en-US" dirty="0" smtClean="0">
                <a:latin typeface="+mj-lt"/>
              </a:rPr>
              <a:t> K – 3ro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las 6 </a:t>
            </a:r>
            <a:r>
              <a:rPr lang="en-US" dirty="0" err="1" smtClean="0">
                <a:latin typeface="+mj-lt"/>
              </a:rPr>
              <a:t>áreas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evaluadas</a:t>
            </a:r>
            <a:r>
              <a:rPr lang="en-US" dirty="0" smtClean="0">
                <a:latin typeface="+mj-lt"/>
              </a:rPr>
              <a:t> (</a:t>
            </a:r>
            <a:r>
              <a:rPr lang="en-US" dirty="0" err="1" smtClean="0">
                <a:latin typeface="+mj-lt"/>
              </a:rPr>
              <a:t>ver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hoja</a:t>
            </a:r>
            <a:r>
              <a:rPr lang="en-US" dirty="0" smtClean="0">
                <a:latin typeface="+mj-lt"/>
              </a:rPr>
              <a:t> impresa).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04" y="2614865"/>
            <a:ext cx="6346933" cy="218008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03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Puntajes</a:t>
            </a:r>
            <a:r>
              <a:rPr lang="en-US" dirty="0" smtClean="0"/>
              <a:t> </a:t>
            </a:r>
            <a:r>
              <a:rPr lang="en-US" dirty="0" err="1" smtClean="0"/>
              <a:t>Normativos</a:t>
            </a:r>
            <a:r>
              <a:rPr lang="en-US" dirty="0" smtClean="0"/>
              <a:t> - </a:t>
            </a:r>
            <a:r>
              <a:rPr lang="en-US" dirty="0" err="1" smtClean="0"/>
              <a:t>Interpretación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050092"/>
              </p:ext>
            </p:extLst>
          </p:nvPr>
        </p:nvGraphicFramePr>
        <p:xfrm>
          <a:off x="838200" y="1261363"/>
          <a:ext cx="10515600" cy="515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3715" y="6488668"/>
            <a:ext cx="308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ies.ed.gov</a:t>
            </a:r>
            <a:r>
              <a:rPr lang="en-US" dirty="0"/>
              <a:t>/</a:t>
            </a:r>
            <a:r>
              <a:rPr lang="en-US" dirty="0" err="1"/>
              <a:t>ncee</a:t>
            </a:r>
            <a:r>
              <a:rPr lang="en-US" dirty="0"/>
              <a:t>/</a:t>
            </a:r>
            <a:r>
              <a:rPr lang="en-US" dirty="0" err="1"/>
              <a:t>wwc</a:t>
            </a:r>
            <a:r>
              <a:rPr lang="en-US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6420108"/>
            <a:ext cx="573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iris.peabody.vanderbilt.edu</a:t>
            </a:r>
            <a:r>
              <a:rPr lang="en-US" dirty="0"/>
              <a:t>/module/rti01/#content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6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Percentiles 20 y 40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" y="2052069"/>
            <a:ext cx="10391274" cy="4224853"/>
          </a:xfrm>
        </p:spPr>
      </p:pic>
      <p:sp>
        <p:nvSpPr>
          <p:cNvPr id="8" name="Down Arrow 7"/>
          <p:cNvSpPr/>
          <p:nvPr/>
        </p:nvSpPr>
        <p:spPr>
          <a:xfrm>
            <a:off x="5173579" y="1709868"/>
            <a:ext cx="176463" cy="1315453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03958" y="1690688"/>
            <a:ext cx="176463" cy="1315453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230351" y="5622759"/>
            <a:ext cx="4836695" cy="17646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844843" y="5656412"/>
            <a:ext cx="3657600" cy="1938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5476375" y="5088713"/>
            <a:ext cx="753976" cy="20631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02444" y="6336632"/>
            <a:ext cx="160420" cy="1822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50141" y="6336632"/>
            <a:ext cx="160420" cy="18228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7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Sistema </a:t>
            </a:r>
            <a:r>
              <a:rPr lang="en-US" dirty="0" err="1" smtClean="0"/>
              <a:t>Automatizado</a:t>
            </a:r>
            <a:r>
              <a:rPr lang="en-US" dirty="0" smtClean="0"/>
              <a:t> – Excel </a:t>
            </a:r>
            <a:r>
              <a:rPr lang="en-US" dirty="0" err="1" smtClean="0"/>
              <a:t>Hoja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26" y="1476945"/>
            <a:ext cx="7927158" cy="5093149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37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5221" y="1825625"/>
            <a:ext cx="25827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+mj-lt"/>
              </a:rPr>
              <a:t>Qué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necesitan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intervenciones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Nivel</a:t>
            </a:r>
            <a:r>
              <a:rPr lang="en-US" dirty="0" smtClean="0">
                <a:latin typeface="+mj-lt"/>
              </a:rPr>
              <a:t> 2 y </a:t>
            </a:r>
            <a:r>
              <a:rPr lang="en-US" dirty="0" err="1" smtClean="0">
                <a:latin typeface="+mj-lt"/>
              </a:rPr>
              <a:t>Nivel</a:t>
            </a:r>
            <a:r>
              <a:rPr lang="en-US" dirty="0" smtClean="0">
                <a:latin typeface="+mj-lt"/>
              </a:rPr>
              <a:t> 3?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6018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31905" cy="1325563"/>
          </a:xfrm>
        </p:spPr>
        <p:txBody>
          <a:bodyPr/>
          <a:lstStyle/>
          <a:p>
            <a:r>
              <a:rPr lang="en-US" dirty="0" err="1" smtClean="0"/>
              <a:t>Monitorización</a:t>
            </a:r>
            <a:r>
              <a:rPr lang="en-US" dirty="0" smtClean="0"/>
              <a:t> del </a:t>
            </a:r>
            <a:r>
              <a:rPr lang="en-US" dirty="0" err="1" smtClean="0"/>
              <a:t>Progreso</a:t>
            </a:r>
            <a:r>
              <a:rPr lang="en-US" dirty="0" smtClean="0"/>
              <a:t> / </a:t>
            </a:r>
            <a:r>
              <a:rPr lang="en-US" sz="3200" dirty="0" err="1" smtClean="0"/>
              <a:t>Puntaje</a:t>
            </a:r>
            <a:r>
              <a:rPr lang="en-US" sz="3200" dirty="0" smtClean="0"/>
              <a:t> de Fin de </a:t>
            </a:r>
            <a:r>
              <a:rPr lang="en-US" sz="3200" dirty="0" err="1" smtClean="0"/>
              <a:t>Año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49" y="1690688"/>
            <a:ext cx="7759901" cy="47312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2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Puntajes</a:t>
            </a:r>
            <a:r>
              <a:rPr lang="en-US" dirty="0" smtClean="0"/>
              <a:t> </a:t>
            </a:r>
            <a:r>
              <a:rPr lang="en-US" dirty="0" err="1" smtClean="0"/>
              <a:t>Normativos</a:t>
            </a:r>
            <a:r>
              <a:rPr lang="en-US" dirty="0" smtClean="0"/>
              <a:t>: </a:t>
            </a:r>
            <a:r>
              <a:rPr lang="en-US" dirty="0" err="1" smtClean="0"/>
              <a:t>Perú</a:t>
            </a:r>
            <a:r>
              <a:rPr lang="en-US" dirty="0" smtClean="0"/>
              <a:t> y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03" y="1690688"/>
            <a:ext cx="9369593" cy="482177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/>
              <a:t>OBJETIVOS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5214"/>
            <a:ext cx="10882745" cy="5416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>
                <a:latin typeface="+mj-lt"/>
              </a:rPr>
              <a:t>1. CONTEXTO</a:t>
            </a:r>
            <a:r>
              <a:rPr lang="en-US" u="sng" dirty="0" smtClean="0">
                <a:latin typeface="+mj-lt"/>
              </a:rPr>
              <a:t>:</a:t>
            </a:r>
          </a:p>
          <a:p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sistema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educativo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Estados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Unidos</a:t>
            </a: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l Sistema de </a:t>
            </a:r>
            <a:r>
              <a:rPr lang="en-US" dirty="0" err="1" smtClean="0">
                <a:latin typeface="+mj-lt"/>
              </a:rPr>
              <a:t>Apoyo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Multinivel</a:t>
            </a:r>
            <a:r>
              <a:rPr lang="en-US" dirty="0" smtClean="0">
                <a:latin typeface="+mj-lt"/>
              </a:rPr>
              <a:t> (SAMN/MTSS)</a:t>
            </a:r>
          </a:p>
          <a:p>
            <a:pPr marL="0" indent="0">
              <a:buNone/>
            </a:pPr>
            <a:r>
              <a:rPr lang="en-US" b="1" u="sng" dirty="0" smtClean="0">
                <a:latin typeface="+mj-lt"/>
              </a:rPr>
              <a:t>2. PROYECTO:</a:t>
            </a:r>
          </a:p>
          <a:p>
            <a:r>
              <a:rPr lang="en-US" dirty="0" err="1" smtClean="0">
                <a:latin typeface="+mj-lt"/>
              </a:rPr>
              <a:t>Describir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Propósito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Diseño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Método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estudio</a:t>
            </a:r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Presentar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Resultados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Puntajes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Normativos</a:t>
            </a:r>
            <a:r>
              <a:rPr lang="en-US" dirty="0" smtClean="0">
                <a:latin typeface="+mj-lt"/>
              </a:rPr>
              <a:t> Locales y </a:t>
            </a:r>
            <a:r>
              <a:rPr lang="en-US" dirty="0" err="1" smtClean="0">
                <a:latin typeface="+mj-lt"/>
              </a:rPr>
              <a:t>Seguimiento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b="1" u="sng" dirty="0" smtClean="0">
                <a:latin typeface="+mj-lt"/>
              </a:rPr>
              <a:t>3. SAMN – ESTRATEGIAS PARA LOS NIVELES 1, 2, Y 3</a:t>
            </a:r>
          </a:p>
          <a:p>
            <a:r>
              <a:rPr lang="en-US" dirty="0" err="1" smtClean="0">
                <a:latin typeface="+mj-lt"/>
              </a:rPr>
              <a:t>Compartir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estrategias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 err="1" smtClean="0">
                <a:latin typeface="+mj-lt"/>
              </a:rPr>
              <a:t>Nivel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Primario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Apoyo</a:t>
            </a:r>
            <a:r>
              <a:rPr lang="en-US" sz="2400" dirty="0" smtClean="0">
                <a:latin typeface="+mj-lt"/>
              </a:rPr>
              <a:t>)</a:t>
            </a:r>
          </a:p>
          <a:p>
            <a:r>
              <a:rPr lang="en-US" dirty="0" err="1" smtClean="0">
                <a:latin typeface="+mj-lt"/>
              </a:rPr>
              <a:t>Compartir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estrategias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intervención</a:t>
            </a:r>
            <a:r>
              <a:rPr lang="en-US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 err="1" smtClean="0">
                <a:latin typeface="+mj-lt"/>
              </a:rPr>
              <a:t>Nivel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Secundario</a:t>
            </a:r>
            <a:r>
              <a:rPr lang="en-US" sz="2400" dirty="0" smtClean="0">
                <a:latin typeface="+mj-lt"/>
              </a:rPr>
              <a:t> y </a:t>
            </a:r>
            <a:r>
              <a:rPr lang="en-US" sz="2400" dirty="0" err="1" smtClean="0">
                <a:latin typeface="+mj-lt"/>
              </a:rPr>
              <a:t>Terciario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Apoyo</a:t>
            </a:r>
            <a:r>
              <a:rPr lang="en-US" sz="2400" dirty="0" smtClean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b="1" u="sng" dirty="0">
                <a:latin typeface="+mj-lt"/>
              </a:rPr>
              <a:t>4</a:t>
            </a:r>
            <a:r>
              <a:rPr lang="en-US" b="1" u="sng" dirty="0" smtClean="0">
                <a:latin typeface="+mj-lt"/>
              </a:rPr>
              <a:t>. A FUTURO:</a:t>
            </a:r>
          </a:p>
          <a:p>
            <a:r>
              <a:rPr lang="en-US" dirty="0" err="1" smtClean="0">
                <a:latin typeface="+mj-lt"/>
              </a:rPr>
              <a:t>Replicar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estudio</a:t>
            </a:r>
            <a:r>
              <a:rPr lang="en-US" dirty="0" smtClean="0">
                <a:latin typeface="+mj-lt"/>
              </a:rPr>
              <a:t> / </a:t>
            </a:r>
            <a:r>
              <a:rPr lang="en-US" dirty="0" err="1" smtClean="0">
                <a:latin typeface="+mj-lt"/>
              </a:rPr>
              <a:t>Participación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estudiantes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universitarios</a:t>
            </a:r>
            <a:r>
              <a:rPr lang="en-US" dirty="0" smtClean="0">
                <a:latin typeface="+mj-lt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/>
              <a:t>PROYECTO – FASE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+mj-lt"/>
              </a:rPr>
              <a:t>SEGUIMIENTO</a:t>
            </a:r>
          </a:p>
          <a:p>
            <a:r>
              <a:rPr lang="en-US" dirty="0" smtClean="0">
                <a:latin typeface="+mj-lt"/>
              </a:rPr>
              <a:t>Dos </a:t>
            </a:r>
            <a:r>
              <a:rPr lang="en-US" dirty="0" err="1" smtClean="0">
                <a:latin typeface="+mj-lt"/>
              </a:rPr>
              <a:t>primeros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años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implementación</a:t>
            </a:r>
            <a:r>
              <a:rPr lang="en-US" dirty="0" smtClean="0">
                <a:latin typeface="+mj-lt"/>
              </a:rPr>
              <a:t> / </a:t>
            </a:r>
            <a:r>
              <a:rPr lang="en-US" i="1" dirty="0" err="1" smtClean="0">
                <a:latin typeface="+mj-lt"/>
              </a:rPr>
              <a:t>Fidelidad</a:t>
            </a:r>
            <a:endParaRPr lang="en-US" i="1" dirty="0" smtClean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Capacitación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nuevos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profesores</a:t>
            </a:r>
            <a:endParaRPr lang="en-US" dirty="0" smtClean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Revisión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conjunta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datos</a:t>
            </a:r>
            <a:endParaRPr lang="en-US" dirty="0" smtClean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Servicio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consulta</a:t>
            </a:r>
            <a:r>
              <a:rPr lang="en-US" dirty="0" smtClean="0">
                <a:latin typeface="+mj-lt"/>
              </a:rPr>
              <a:t> con </a:t>
            </a:r>
            <a:r>
              <a:rPr lang="en-US" dirty="0" err="1" smtClean="0">
                <a:latin typeface="+mj-lt"/>
              </a:rPr>
              <a:t>profesores</a:t>
            </a:r>
            <a:r>
              <a:rPr lang="en-US" dirty="0" smtClean="0">
                <a:latin typeface="+mj-lt"/>
              </a:rPr>
              <a:t> de MSUM /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 1, 2, &amp; 3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Creación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Comunidades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Profesionales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Aprendizaje</a:t>
            </a:r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2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>
                <a:latin typeface="+mj-lt"/>
              </a:rPr>
              <a:t>Deno</a:t>
            </a:r>
            <a:r>
              <a:rPr lang="en-US" sz="2000" dirty="0" smtClean="0">
                <a:latin typeface="+mj-lt"/>
              </a:rPr>
              <a:t>, S. (1994). </a:t>
            </a:r>
            <a:r>
              <a:rPr lang="en-US" sz="2000" dirty="0">
                <a:latin typeface="+mj-lt"/>
              </a:rPr>
              <a:t>Curriculum-based Measures: Development and perspectives. </a:t>
            </a:r>
            <a:r>
              <a:rPr lang="en-US" sz="2000" dirty="0">
                <a:latin typeface="+mj-lt"/>
                <a:hlinkClick r:id="rId2"/>
              </a:rPr>
              <a:t>https://</a:t>
            </a:r>
            <a:r>
              <a:rPr lang="en-US" sz="2000" dirty="0" smtClean="0">
                <a:latin typeface="+mj-lt"/>
                <a:hlinkClick r:id="rId2"/>
              </a:rPr>
              <a:t>www.progressmonitoring.org/cbm_article_deno.pdf.pdf</a:t>
            </a:r>
            <a:r>
              <a:rPr lang="en-US" sz="2000" dirty="0" smtClean="0">
                <a:latin typeface="+mj-lt"/>
              </a:rPr>
              <a:t> </a:t>
            </a:r>
          </a:p>
          <a:p>
            <a:r>
              <a:rPr lang="en-US" sz="2000" dirty="0" smtClean="0">
                <a:latin typeface="+mj-lt"/>
              </a:rPr>
              <a:t>Hernández, R., </a:t>
            </a:r>
            <a:r>
              <a:rPr lang="en-US" sz="2000" dirty="0" err="1" smtClean="0">
                <a:latin typeface="+mj-lt"/>
              </a:rPr>
              <a:t>Fernández</a:t>
            </a:r>
            <a:r>
              <a:rPr lang="en-US" sz="2000" dirty="0" smtClean="0">
                <a:latin typeface="+mj-lt"/>
              </a:rPr>
              <a:t> C., y </a:t>
            </a:r>
            <a:r>
              <a:rPr lang="en-US" sz="2000" dirty="0" err="1" smtClean="0">
                <a:latin typeface="+mj-lt"/>
              </a:rPr>
              <a:t>Baptista</a:t>
            </a:r>
            <a:r>
              <a:rPr lang="en-US" sz="2000" dirty="0" smtClean="0">
                <a:latin typeface="+mj-lt"/>
              </a:rPr>
              <a:t>, P. (2010). </a:t>
            </a:r>
            <a:r>
              <a:rPr lang="en-US" sz="2000" dirty="0" err="1" smtClean="0">
                <a:latin typeface="+mj-lt"/>
              </a:rPr>
              <a:t>Metodología</a:t>
            </a:r>
            <a:r>
              <a:rPr lang="en-US" sz="2000" dirty="0" smtClean="0">
                <a:latin typeface="+mj-lt"/>
              </a:rPr>
              <a:t> de la </a:t>
            </a:r>
            <a:r>
              <a:rPr lang="en-US" sz="2000" dirty="0" err="1" smtClean="0">
                <a:latin typeface="+mj-lt"/>
              </a:rPr>
              <a:t>Investigación</a:t>
            </a:r>
            <a:r>
              <a:rPr lang="en-US" sz="2000" dirty="0" smtClean="0">
                <a:latin typeface="+mj-lt"/>
              </a:rPr>
              <a:t> (</a:t>
            </a:r>
            <a:r>
              <a:rPr lang="en-US" sz="2000" dirty="0" err="1" smtClean="0">
                <a:latin typeface="+mj-lt"/>
              </a:rPr>
              <a:t>Libros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Gratuitos</a:t>
            </a:r>
            <a:r>
              <a:rPr lang="en-US" sz="2000" dirty="0">
                <a:latin typeface="+mj-lt"/>
              </a:rPr>
              <a:t>) </a:t>
            </a:r>
            <a:r>
              <a:rPr lang="en-US" sz="2000" dirty="0">
                <a:latin typeface="+mj-lt"/>
                <a:hlinkClick r:id="rId3" invalidUrl="http://www.esup.edu.pe/descargas/dep_investigacion/Metodologia de la investigaci%C3%B3n 5ta Edici%C3%B3n.pdf"/>
              </a:rPr>
              <a:t>http://</a:t>
            </a:r>
            <a:r>
              <a:rPr lang="en-US" sz="2000" dirty="0" smtClean="0">
                <a:latin typeface="+mj-lt"/>
                <a:hlinkClick r:id="rId3" invalidUrl="http://www.esup.edu.pe/descargas/dep_investigacion/Metodologia de la investigaci%C3%B3n 5ta Edici%C3%B3n.pdf"/>
              </a:rPr>
              <a:t>www.esup.edu.pe/descargas/dep_investigacion/Metodologia%20de%20la%20investigaci%C3%B3n%205ta%20Edici%C3%B3n.pdf</a:t>
            </a:r>
            <a:r>
              <a:rPr lang="en-US" sz="2000" dirty="0" smtClean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IDEL CBMs </a:t>
            </a:r>
            <a:r>
              <a:rPr lang="en-US" sz="2000" dirty="0" smtClean="0">
                <a:latin typeface="+mj-lt"/>
              </a:rPr>
              <a:t>– Universidad de </a:t>
            </a:r>
            <a:r>
              <a:rPr lang="en-US" sz="2000" dirty="0" err="1" smtClean="0">
                <a:latin typeface="+mj-lt"/>
              </a:rPr>
              <a:t>Oregón</a:t>
            </a:r>
            <a:r>
              <a:rPr lang="en-US" sz="2000" dirty="0" smtClean="0">
                <a:latin typeface="+mj-lt"/>
              </a:rPr>
              <a:t> (2018</a:t>
            </a:r>
            <a:r>
              <a:rPr lang="en-US" sz="2000" dirty="0">
                <a:latin typeface="+mj-lt"/>
              </a:rPr>
              <a:t>). </a:t>
            </a:r>
            <a:r>
              <a:rPr lang="en-US" sz="2000" dirty="0">
                <a:latin typeface="+mj-lt"/>
                <a:hlinkClick r:id="rId4"/>
              </a:rPr>
              <a:t>https://dibels.uoregon.edu/assessment/index/materialdownload/?</a:t>
            </a:r>
            <a:r>
              <a:rPr lang="en-US" sz="2000" dirty="0" smtClean="0">
                <a:latin typeface="+mj-lt"/>
                <a:hlinkClick r:id="rId4"/>
              </a:rPr>
              <a:t>agree=true#idel</a:t>
            </a:r>
            <a:r>
              <a:rPr lang="en-US" sz="2000" dirty="0" smtClean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Stewart, L. H., &amp; Kaminski, R. (2002). Best Practices in Developing Local Norms for Academic Problem Solving. In A. Thomas &amp; J. Grimes (Eds.), </a:t>
            </a:r>
            <a:r>
              <a:rPr lang="en-US" sz="2000" i="1" dirty="0">
                <a:latin typeface="+mj-lt"/>
              </a:rPr>
              <a:t>Best practices in school psychology IV</a:t>
            </a:r>
            <a:r>
              <a:rPr lang="en-US" sz="2000" dirty="0">
                <a:latin typeface="+mj-lt"/>
              </a:rPr>
              <a:t> (pp. 737-752). Washington, DC, US: National Association of School Psychologists</a:t>
            </a:r>
            <a:r>
              <a:rPr lang="en-US" sz="2000" dirty="0" smtClean="0">
                <a:latin typeface="+mj-lt"/>
              </a:rPr>
              <a:t>.</a:t>
            </a:r>
          </a:p>
          <a:p>
            <a:r>
              <a:rPr lang="en-US" sz="2000" dirty="0" smtClean="0">
                <a:latin typeface="+mj-lt"/>
              </a:rPr>
              <a:t>UNESCO – </a:t>
            </a:r>
            <a:r>
              <a:rPr lang="en-US" sz="2000" dirty="0" err="1" smtClean="0">
                <a:latin typeface="+mj-lt"/>
              </a:rPr>
              <a:t>Tasas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Alfabetización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latin typeface="+mj-lt"/>
                <a:hlinkClick r:id="rId5"/>
              </a:rPr>
              <a:t>https://</a:t>
            </a:r>
            <a:r>
              <a:rPr lang="en-US" sz="2000" dirty="0" smtClean="0">
                <a:latin typeface="+mj-lt"/>
                <a:hlinkClick r:id="rId5"/>
              </a:rPr>
              <a:t>es.unesco.org/themes/alfabetizacion</a:t>
            </a: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2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7" y="365125"/>
            <a:ext cx="11710737" cy="1325563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/>
              <a:t>3. SAMN – ESTRATEGIAS PARA LOS NIVELES 1, 2, Y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4137" y="2422839"/>
            <a:ext cx="105396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El </a:t>
            </a:r>
            <a:r>
              <a:rPr lang="en-US" dirty="0" err="1" smtClean="0"/>
              <a:t>Sistem</a:t>
            </a:r>
            <a:r>
              <a:rPr lang="en-US" dirty="0" smtClean="0"/>
              <a:t> de </a:t>
            </a:r>
            <a:r>
              <a:rPr lang="en-US" dirty="0" err="1" smtClean="0"/>
              <a:t>Apoyo</a:t>
            </a:r>
            <a:r>
              <a:rPr lang="en-US" dirty="0" smtClean="0"/>
              <a:t> Multi-</a:t>
            </a:r>
            <a:r>
              <a:rPr lang="en-US" dirty="0" err="1" smtClean="0"/>
              <a:t>Nivel</a:t>
            </a:r>
            <a:r>
              <a:rPr lang="en-US" dirty="0" smtClean="0"/>
              <a:t> (SAMN)</a:t>
            </a:r>
          </a:p>
          <a:p>
            <a:pPr algn="ctr"/>
            <a:r>
              <a:rPr lang="en-US" dirty="0" err="1" smtClean="0"/>
              <a:t>Nivel</a:t>
            </a:r>
            <a:r>
              <a:rPr lang="en-US" dirty="0" smtClean="0"/>
              <a:t> 1 – </a:t>
            </a:r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n-US" dirty="0" err="1" smtClean="0"/>
              <a:t>Riesgo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Dra. Erin Gillett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21" y="4972049"/>
            <a:ext cx="345598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269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TIER 1 CORE INSTRUCTION – </a:t>
            </a:r>
            <a:br>
              <a:rPr lang="en-US" b="1" dirty="0" smtClean="0"/>
            </a:br>
            <a:r>
              <a:rPr lang="en-US" dirty="0" err="1" smtClean="0"/>
              <a:t>Nivel</a:t>
            </a:r>
            <a:r>
              <a:rPr lang="en-US" dirty="0" smtClean="0"/>
              <a:t> 1  / </a:t>
            </a:r>
            <a:r>
              <a:rPr lang="en-US" dirty="0" err="1" smtClean="0"/>
              <a:t>Instrucción</a:t>
            </a:r>
            <a:r>
              <a:rPr lang="en-US" dirty="0" smtClean="0"/>
              <a:t> </a:t>
            </a:r>
            <a:r>
              <a:rPr lang="en-US" dirty="0" err="1" smtClean="0"/>
              <a:t>Básica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Conoce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tus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alumnos</a:t>
            </a:r>
            <a:r>
              <a:rPr lang="en-US" dirty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Sus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intereses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personales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preferencias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aprendizaje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Evalúa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Utiliza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universales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para </a:t>
            </a:r>
            <a:r>
              <a:rPr lang="en-US" dirty="0" err="1">
                <a:latin typeface="+mj-lt"/>
              </a:rPr>
              <a:t>determinar</a:t>
            </a:r>
            <a:r>
              <a:rPr lang="en-US" dirty="0">
                <a:latin typeface="+mj-lt"/>
              </a:rPr>
              <a:t> las </a:t>
            </a:r>
            <a:r>
              <a:rPr lang="en-US" dirty="0" err="1">
                <a:latin typeface="+mj-lt"/>
              </a:rPr>
              <a:t>habilidades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actuales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estudiantes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Utiliza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datos</a:t>
            </a:r>
            <a:r>
              <a:rPr lang="en-US" dirty="0">
                <a:latin typeface="+mj-lt"/>
              </a:rPr>
              <a:t> para </a:t>
            </a:r>
            <a:r>
              <a:rPr lang="en-US" dirty="0" err="1">
                <a:latin typeface="+mj-lt"/>
              </a:rPr>
              <a:t>formar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grupos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pequenos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niños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con </a:t>
            </a:r>
            <a:r>
              <a:rPr lang="en-US" dirty="0" err="1">
                <a:latin typeface="+mj-lt"/>
              </a:rPr>
              <a:t>niveles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similares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grupos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pequeños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permiten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determinar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cuánto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saben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 </a:t>
            </a:r>
            <a:r>
              <a:rPr lang="en-US" dirty="0" err="1">
                <a:latin typeface="+mj-lt"/>
              </a:rPr>
              <a:t>planear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ensenanza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basada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intereses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necesidades</a:t>
            </a:r>
            <a:r>
              <a:rPr lang="en-US" dirty="0">
                <a:latin typeface="+mj-lt"/>
              </a:rPr>
              <a:t>: P</a:t>
            </a:r>
            <a:r>
              <a:rPr lang="en-US" dirty="0" smtClean="0">
                <a:latin typeface="+mj-lt"/>
              </a:rPr>
              <a:t>erformance </a:t>
            </a:r>
            <a:r>
              <a:rPr lang="en-US" dirty="0" err="1" smtClean="0">
                <a:latin typeface="+mj-lt"/>
              </a:rPr>
              <a:t>está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Nivel</a:t>
            </a:r>
            <a:r>
              <a:rPr lang="en-US" dirty="0" smtClean="0">
                <a:latin typeface="+mj-lt"/>
              </a:rPr>
              <a:t> 1/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encima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Nivel</a:t>
            </a:r>
            <a:r>
              <a:rPr lang="en-US" dirty="0" smtClean="0">
                <a:latin typeface="+mj-lt"/>
              </a:rPr>
              <a:t> 1/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debajo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del </a:t>
            </a:r>
            <a:r>
              <a:rPr lang="en-US" dirty="0" err="1" smtClean="0">
                <a:latin typeface="+mj-lt"/>
              </a:rPr>
              <a:t>Nivel</a:t>
            </a:r>
            <a:r>
              <a:rPr lang="en-US" dirty="0" smtClean="0">
                <a:latin typeface="+mj-lt"/>
              </a:rPr>
              <a:t> 1.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38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TIER 1 CORE INSTRUCTION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5852" y="1785667"/>
            <a:ext cx="3850105" cy="41338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+mj-lt"/>
              </a:rPr>
              <a:t>Mientras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enseñas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a un </a:t>
            </a:r>
            <a:r>
              <a:rPr lang="en-US" dirty="0" err="1">
                <a:latin typeface="+mj-lt"/>
              </a:rPr>
              <a:t>grupo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pequeno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otros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estudiantes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están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ocupados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leyendo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escribiendo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auténticamente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actividades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trabajo</a:t>
            </a:r>
            <a:r>
              <a:rPr lang="en-US" dirty="0">
                <a:latin typeface="+mj-lt"/>
              </a:rPr>
              <a:t> con palabras. Los </a:t>
            </a:r>
            <a:r>
              <a:rPr lang="en-US" dirty="0" err="1">
                <a:latin typeface="+mj-lt"/>
              </a:rPr>
              <a:t>profesores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llaman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estas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actividades</a:t>
            </a:r>
            <a:r>
              <a:rPr lang="en-US" dirty="0">
                <a:latin typeface="+mj-lt"/>
              </a:rPr>
              <a:t>:"</a:t>
            </a:r>
            <a:r>
              <a:rPr lang="en-US" dirty="0" err="1" smtClean="0">
                <a:latin typeface="+mj-lt"/>
              </a:rPr>
              <a:t>estaciones</a:t>
            </a:r>
            <a:r>
              <a:rPr lang="en-US" dirty="0" smtClean="0">
                <a:latin typeface="+mj-lt"/>
              </a:rPr>
              <a:t>,"  </a:t>
            </a:r>
            <a:r>
              <a:rPr lang="en-US" dirty="0">
                <a:latin typeface="+mj-lt"/>
              </a:rPr>
              <a:t>"</a:t>
            </a:r>
            <a:r>
              <a:rPr lang="en-US" dirty="0" err="1" smtClean="0">
                <a:latin typeface="+mj-lt"/>
              </a:rPr>
              <a:t>centros</a:t>
            </a:r>
            <a:r>
              <a:rPr lang="en-US" dirty="0" smtClean="0">
                <a:latin typeface="+mj-lt"/>
              </a:rPr>
              <a:t>," </a:t>
            </a:r>
            <a:r>
              <a:rPr lang="en-US" dirty="0">
                <a:latin typeface="+mj-lt"/>
              </a:rPr>
              <a:t>o "</a:t>
            </a:r>
            <a:r>
              <a:rPr lang="en-US" dirty="0" err="1">
                <a:latin typeface="+mj-lt"/>
              </a:rPr>
              <a:t>rotaciones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diarias</a:t>
            </a:r>
            <a:r>
              <a:rPr lang="en-US" dirty="0" smtClean="0">
                <a:latin typeface="+mj-lt"/>
              </a:rPr>
              <a:t>."</a:t>
            </a:r>
            <a:endParaRPr lang="en-US" dirty="0">
              <a:latin typeface="+mj-lt"/>
            </a:endParaRPr>
          </a:p>
        </p:txBody>
      </p:sp>
      <p:pic>
        <p:nvPicPr>
          <p:cNvPr id="1028" name="Picture 4" descr="http://2.bp.blogspot.com/-yUmuoYPBlZo/VeEJ7CkuxEI/AAAAAAAAFjs/Srdia1tqfcY/s1600/IMG_0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39" y="1561051"/>
            <a:ext cx="5146961" cy="39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999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FIVE PILLARS OF EFFECTIVE </a:t>
            </a:r>
            <a:r>
              <a:rPr lang="en-US" sz="3200" b="1" dirty="0" smtClean="0"/>
              <a:t>READING INSTRUCTION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smtClean="0"/>
              <a:t>CINCO </a:t>
            </a:r>
            <a:r>
              <a:rPr lang="en-US" sz="3200"/>
              <a:t>PILARES </a:t>
            </a:r>
            <a:r>
              <a:rPr lang="en-US" sz="3200" smtClean="0"/>
              <a:t>PARA UNA </a:t>
            </a:r>
            <a:r>
              <a:rPr lang="en-US" sz="3200"/>
              <a:t>ENSENANZA </a:t>
            </a:r>
            <a:r>
              <a:rPr lang="en-US" sz="3200" smtClean="0"/>
              <a:t>EFECTIVA DE </a:t>
            </a:r>
            <a:r>
              <a:rPr lang="en-US" sz="3200" dirty="0"/>
              <a:t>LA LECTURA.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018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El National Reading Panel (Panel Nacional de </a:t>
            </a:r>
            <a:r>
              <a:rPr lang="en-US" dirty="0" err="1">
                <a:latin typeface="+mj-lt"/>
              </a:rPr>
              <a:t>Lectura</a:t>
            </a:r>
            <a:r>
              <a:rPr lang="en-US" dirty="0">
                <a:latin typeface="+mj-lt"/>
              </a:rPr>
              <a:t>) </a:t>
            </a:r>
            <a:r>
              <a:rPr lang="en-US" dirty="0" err="1" smtClean="0">
                <a:latin typeface="+mj-lt"/>
              </a:rPr>
              <a:t>identificó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cinco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elementos</a:t>
            </a:r>
            <a:r>
              <a:rPr lang="en-US" dirty="0" smtClean="0">
                <a:latin typeface="+mj-lt"/>
              </a:rPr>
              <a:t> clave </a:t>
            </a:r>
            <a:r>
              <a:rPr lang="en-US" dirty="0" err="1" smtClean="0">
                <a:latin typeface="+mj-lt"/>
              </a:rPr>
              <a:t>como</a:t>
            </a:r>
            <a:r>
              <a:rPr lang="en-US" dirty="0" smtClean="0">
                <a:latin typeface="+mj-lt"/>
              </a:rPr>
              <a:t> base de un </a:t>
            </a:r>
            <a:r>
              <a:rPr lang="en-US" dirty="0" err="1">
                <a:latin typeface="+mj-lt"/>
              </a:rPr>
              <a:t>programa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eficaz</a:t>
            </a:r>
            <a:r>
              <a:rPr lang="en-US" dirty="0">
                <a:latin typeface="+mj-lt"/>
              </a:rPr>
              <a:t> para la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. </a:t>
            </a:r>
            <a:r>
              <a:rPr lang="en-US" dirty="0" err="1" smtClean="0">
                <a:latin typeface="+mj-lt"/>
              </a:rPr>
              <a:t>Desde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que el </a:t>
            </a:r>
            <a:r>
              <a:rPr lang="en-US" dirty="0" err="1">
                <a:latin typeface="+mj-lt"/>
              </a:rPr>
              <a:t>informe</a:t>
            </a:r>
            <a:r>
              <a:rPr lang="en-US" dirty="0">
                <a:latin typeface="+mj-lt"/>
              </a:rPr>
              <a:t> del panel </a:t>
            </a:r>
            <a:r>
              <a:rPr lang="en-US" dirty="0" err="1">
                <a:latin typeface="+mj-lt"/>
              </a:rPr>
              <a:t>fue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publicado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año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2000, </a:t>
            </a:r>
            <a:r>
              <a:rPr lang="en-US" dirty="0" err="1">
                <a:latin typeface="+mj-lt"/>
              </a:rPr>
              <a:t>estos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conceptos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conocidos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como</a:t>
            </a:r>
            <a:r>
              <a:rPr lang="en-US" dirty="0">
                <a:latin typeface="+mj-lt"/>
              </a:rPr>
              <a:t> "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cinco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pilares</a:t>
            </a:r>
            <a:r>
              <a:rPr lang="en-US" dirty="0">
                <a:latin typeface="+mj-lt"/>
              </a:rPr>
              <a:t>" de la </a:t>
            </a:r>
            <a:r>
              <a:rPr lang="en-US" dirty="0" err="1" smtClean="0">
                <a:latin typeface="+mj-lt"/>
              </a:rPr>
              <a:t>alfabetización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temprana</a:t>
            </a:r>
            <a:r>
              <a:rPr lang="en-US" dirty="0">
                <a:latin typeface="+mj-lt"/>
              </a:rPr>
              <a:t> y </a:t>
            </a:r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#1. CONCIENCIA FONOLOGICA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#2. METODO FONETICO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#3. FLUIDEZ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#4. VOCABULARIO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#5. COMPRENSION</a:t>
            </a:r>
          </a:p>
          <a:p>
            <a:endParaRPr lang="en-US" dirty="0"/>
          </a:p>
        </p:txBody>
      </p:sp>
      <p:pic>
        <p:nvPicPr>
          <p:cNvPr id="5" name="Picture 4" descr="Image result for five pillars of r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80" y="4345849"/>
            <a:ext cx="3485257" cy="19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267" y="531313"/>
            <a:ext cx="7265639" cy="930707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PHONEMIC AWARENESS: What is it</a:t>
            </a:r>
            <a:r>
              <a:rPr lang="en-US" sz="3600" b="1" dirty="0" smtClean="0"/>
              <a:t>?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CONCIENCIA FONOLOGICA: QUE ES?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431"/>
            <a:ext cx="10515600" cy="4107531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Conciencia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que el </a:t>
            </a:r>
            <a:r>
              <a:rPr lang="en-US" dirty="0" err="1">
                <a:latin typeface="+mj-lt"/>
              </a:rPr>
              <a:t>lenguaje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compuesto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individuales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fonemas</a:t>
            </a:r>
            <a:r>
              <a:rPr lang="en-US" dirty="0" smtClean="0">
                <a:latin typeface="+mj-lt"/>
              </a:rPr>
              <a:t>). 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La </a:t>
            </a:r>
            <a:r>
              <a:rPr lang="en-US" dirty="0" err="1">
                <a:latin typeface="+mj-lt"/>
              </a:rPr>
              <a:t>habilidad</a:t>
            </a:r>
            <a:r>
              <a:rPr lang="en-US" dirty="0">
                <a:latin typeface="+mj-lt"/>
              </a:rPr>
              <a:t> para </a:t>
            </a:r>
            <a:r>
              <a:rPr lang="en-US" dirty="0" err="1">
                <a:latin typeface="+mj-lt"/>
              </a:rPr>
              <a:t>jugar</a:t>
            </a:r>
            <a:r>
              <a:rPr lang="en-US" dirty="0">
                <a:latin typeface="+mj-lt"/>
              </a:rPr>
              <a:t> con </a:t>
            </a:r>
            <a:r>
              <a:rPr lang="en-US" dirty="0" smtClean="0">
                <a:latin typeface="+mj-lt"/>
              </a:rPr>
              <a:t>o </a:t>
            </a:r>
            <a:r>
              <a:rPr lang="en-US" dirty="0" err="1" smtClean="0">
                <a:latin typeface="+mj-lt"/>
              </a:rPr>
              <a:t>manipular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variedad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formas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Las </a:t>
            </a:r>
            <a:r>
              <a:rPr lang="en-US" dirty="0" err="1">
                <a:latin typeface="+mj-lt"/>
              </a:rPr>
              <a:t>tareas</a:t>
            </a:r>
            <a:r>
              <a:rPr lang="en-US" dirty="0">
                <a:latin typeface="+mj-lt"/>
              </a:rPr>
              <a:t> de la </a:t>
            </a:r>
            <a:r>
              <a:rPr lang="en-US" dirty="0" err="1">
                <a:latin typeface="+mj-lt"/>
              </a:rPr>
              <a:t>Conciencia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Fonologica</a:t>
            </a:r>
            <a:r>
              <a:rPr lang="en-US" dirty="0">
                <a:latin typeface="+mj-lt"/>
              </a:rPr>
              <a:t> son </a:t>
            </a:r>
            <a:r>
              <a:rPr lang="en-US" b="1" dirty="0">
                <a:latin typeface="+mj-lt"/>
              </a:rPr>
              <a:t>ORALES</a:t>
            </a:r>
            <a:r>
              <a:rPr lang="en-US" dirty="0">
                <a:latin typeface="+mj-lt"/>
              </a:rPr>
              <a:t> y </a:t>
            </a:r>
            <a:r>
              <a:rPr lang="en-US" b="1" dirty="0" smtClean="0">
                <a:latin typeface="+mj-lt"/>
              </a:rPr>
              <a:t>AUDITIVAS.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No </a:t>
            </a:r>
            <a:r>
              <a:rPr lang="en-US" dirty="0" err="1" smtClean="0">
                <a:latin typeface="+mj-lt"/>
              </a:rPr>
              <a:t>requiere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uso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letras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documentos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impresos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0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0840453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Why is Phonemic Awareness Important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 smtClean="0"/>
              <a:t>POR </a:t>
            </a:r>
            <a:r>
              <a:rPr lang="en-US" sz="3600" dirty="0"/>
              <a:t>QUE ES IMPORTANTE LA </a:t>
            </a:r>
            <a:r>
              <a:rPr lang="en-US" sz="3600" dirty="0" smtClean="0"/>
              <a:t>CONCIENCIA FONOLOGICA</a:t>
            </a:r>
            <a:r>
              <a:rPr lang="en-US" sz="3600" dirty="0"/>
              <a:t>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304" y="2122930"/>
            <a:ext cx="8866633" cy="4126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LA CONCIENCIA FONOLOGICA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esencial</a:t>
            </a:r>
            <a:r>
              <a:rPr lang="en-US" dirty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desarrollar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>
                <a:latin typeface="+mj-lt"/>
              </a:rPr>
              <a:t>lectura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temprana</a:t>
            </a:r>
            <a:r>
              <a:rPr lang="en-US" dirty="0">
                <a:latin typeface="+mj-lt"/>
              </a:rPr>
              <a:t> y </a:t>
            </a:r>
            <a:r>
              <a:rPr lang="en-US" dirty="0" smtClean="0">
                <a:latin typeface="+mj-lt"/>
              </a:rPr>
              <a:t>las </a:t>
            </a:r>
            <a:r>
              <a:rPr lang="en-US" dirty="0" err="1" smtClean="0">
                <a:latin typeface="+mj-lt"/>
              </a:rPr>
              <a:t>habilidades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>
                <a:latin typeface="+mj-lt"/>
              </a:rPr>
              <a:t>deletreo</a:t>
            </a:r>
            <a:r>
              <a:rPr lang="en-US" dirty="0">
                <a:latin typeface="+mj-lt"/>
              </a:rPr>
              <a:t>.</a:t>
            </a:r>
          </a:p>
          <a:p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conciencia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fonológica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beneficia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lectores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y </a:t>
            </a:r>
            <a:r>
              <a:rPr lang="en-US" dirty="0" err="1" smtClean="0">
                <a:latin typeface="+mj-lt"/>
              </a:rPr>
              <a:t>deletreadores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tempranos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porque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ayuda</a:t>
            </a:r>
            <a:r>
              <a:rPr lang="en-US" dirty="0" smtClean="0">
                <a:latin typeface="+mj-lt"/>
              </a:rPr>
              <a:t> a que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niños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utilizen</a:t>
            </a:r>
            <a:r>
              <a:rPr lang="en-US" dirty="0" smtClean="0">
                <a:latin typeface="+mj-lt"/>
              </a:rPr>
              <a:t> las </a:t>
            </a:r>
            <a:r>
              <a:rPr lang="en-US" dirty="0" err="1">
                <a:latin typeface="+mj-lt"/>
              </a:rPr>
              <a:t>destrezas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fonéticas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básicas</a:t>
            </a:r>
            <a:r>
              <a:rPr lang="en-US" dirty="0"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acelera</a:t>
            </a:r>
            <a:r>
              <a:rPr lang="en-US" dirty="0">
                <a:latin typeface="+mj-lt"/>
              </a:rPr>
              <a:t> el </a:t>
            </a:r>
            <a:r>
              <a:rPr lang="en-US" dirty="0" err="1">
                <a:latin typeface="+mj-lt"/>
              </a:rPr>
              <a:t>aprendizaje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cómo</a:t>
            </a:r>
            <a:r>
              <a:rPr lang="en-US" dirty="0" smtClean="0">
                <a:latin typeface="+mj-lt"/>
              </a:rPr>
              <a:t> se </a:t>
            </a:r>
            <a:r>
              <a:rPr lang="en-US" dirty="0" err="1" smtClean="0">
                <a:latin typeface="+mj-lt"/>
              </a:rPr>
              <a:t>representan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sonidos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manera</a:t>
            </a:r>
            <a:r>
              <a:rPr lang="en-US" dirty="0" smtClean="0">
                <a:latin typeface="+mj-lt"/>
              </a:rPr>
              <a:t> impresa </a:t>
            </a:r>
            <a:r>
              <a:rPr lang="en-US" dirty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Código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alfabetico</a:t>
            </a:r>
            <a:r>
              <a:rPr lang="en-US" dirty="0">
                <a:latin typeface="+mj-lt"/>
              </a:rPr>
              <a:t>).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Five Levels of </a:t>
            </a:r>
            <a:r>
              <a:rPr lang="en-US" sz="3600" b="1" dirty="0" smtClean="0"/>
              <a:t>Phonemic </a:t>
            </a:r>
            <a:r>
              <a:rPr lang="en-US" sz="3600" b="1" dirty="0"/>
              <a:t>Awareness Tasks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 smtClean="0"/>
              <a:t>ESTRATEGIAS PARA </a:t>
            </a:r>
            <a:r>
              <a:rPr lang="en-US" sz="3600" dirty="0"/>
              <a:t>LOS CINCO NIVELES DE CONCIENCIA FONOLOGICA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1. </a:t>
            </a:r>
            <a:r>
              <a:rPr lang="en-US" dirty="0" err="1" smtClean="0">
                <a:latin typeface="+mj-lt"/>
              </a:rPr>
              <a:t>Hacer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rimas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2. </a:t>
            </a:r>
            <a:r>
              <a:rPr lang="en-US" dirty="0" err="1">
                <a:latin typeface="+mj-lt"/>
              </a:rPr>
              <a:t>Tareas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extraños</a:t>
            </a:r>
            <a:r>
              <a:rPr lang="en-US" dirty="0" smtClean="0">
                <a:latin typeface="+mj-lt"/>
              </a:rPr>
              <a:t>: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dirty="0" err="1">
                <a:latin typeface="+mj-lt"/>
              </a:rPr>
              <a:t>Identificar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iniciales</a:t>
            </a:r>
            <a:r>
              <a:rPr lang="en-US" dirty="0">
                <a:latin typeface="+mj-lt"/>
              </a:rPr>
              <a:t> (finales o </a:t>
            </a:r>
            <a:r>
              <a:rPr lang="en-US" dirty="0" err="1">
                <a:latin typeface="+mj-lt"/>
              </a:rPr>
              <a:t>medios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).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dirty="0" err="1" smtClean="0">
                <a:latin typeface="+mj-lt"/>
              </a:rPr>
              <a:t>Asociar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sonidos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dirty="0" err="1">
                <a:latin typeface="+mj-lt"/>
              </a:rPr>
              <a:t>Aislar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sonidos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3. </a:t>
            </a:r>
            <a:r>
              <a:rPr lang="en-US" b="1" dirty="0" err="1" smtClean="0">
                <a:latin typeface="+mj-lt"/>
              </a:rPr>
              <a:t>Combinar</a:t>
            </a: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4. </a:t>
            </a:r>
            <a:r>
              <a:rPr lang="en-US" b="1" dirty="0" err="1" smtClean="0">
                <a:latin typeface="+mj-lt"/>
              </a:rPr>
              <a:t>Segmentar</a:t>
            </a: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5. </a:t>
            </a:r>
            <a:r>
              <a:rPr lang="en-US" dirty="0" err="1" smtClean="0">
                <a:latin typeface="+mj-lt"/>
              </a:rPr>
              <a:t>Manipulación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fonemas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Combinar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3" y="1518584"/>
            <a:ext cx="7200897" cy="4433038"/>
          </a:xfrm>
        </p:spPr>
        <p:txBody>
          <a:bodyPr>
            <a:noAutofit/>
          </a:bodyPr>
          <a:lstStyle/>
          <a:p>
            <a:pPr lvl="0"/>
            <a:endParaRPr lang="en-US" sz="2100" b="1" i="1" u="sng" dirty="0">
              <a:latin typeface="+mj-lt"/>
            </a:endParaRPr>
          </a:p>
          <a:p>
            <a:pPr marL="0" lvl="0" indent="0">
              <a:buNone/>
            </a:pPr>
            <a:r>
              <a:rPr lang="en-US" sz="2400" b="1" i="1" u="sng" dirty="0" err="1" smtClean="0">
                <a:latin typeface="+mj-lt"/>
              </a:rPr>
              <a:t>Combinar</a:t>
            </a:r>
            <a:r>
              <a:rPr lang="en-US" sz="2200" b="1" i="1" u="sng" dirty="0" smtClean="0">
                <a:latin typeface="+mj-lt"/>
              </a:rPr>
              <a:t>: </a:t>
            </a:r>
            <a:r>
              <a:rPr lang="en-US" sz="2400" dirty="0" err="1">
                <a:latin typeface="+mj-lt"/>
              </a:rPr>
              <a:t>H</a:t>
            </a:r>
            <a:r>
              <a:rPr lang="en-US" sz="2400" dirty="0" err="1" smtClean="0">
                <a:latin typeface="+mj-lt"/>
              </a:rPr>
              <a:t>abilidad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para </a:t>
            </a:r>
            <a:r>
              <a:rPr lang="en-US" sz="2400" dirty="0" err="1" smtClean="0">
                <a:latin typeface="+mj-lt"/>
              </a:rPr>
              <a:t>juntar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sonidos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individuales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para </a:t>
            </a:r>
            <a:r>
              <a:rPr lang="en-US" sz="2400" dirty="0" err="1">
                <a:latin typeface="+mj-lt"/>
              </a:rPr>
              <a:t>formar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una</a:t>
            </a:r>
            <a:r>
              <a:rPr lang="en-US" sz="2400" dirty="0">
                <a:latin typeface="+mj-lt"/>
              </a:rPr>
              <a:t> palabra. </a:t>
            </a:r>
            <a:endParaRPr lang="en-US" sz="2400" dirty="0" smtClean="0">
              <a:latin typeface="+mj-lt"/>
            </a:endParaRPr>
          </a:p>
          <a:p>
            <a:pPr lvl="0"/>
            <a:r>
              <a:rPr lang="en-US" sz="2400" dirty="0" err="1">
                <a:latin typeface="+mj-lt"/>
              </a:rPr>
              <a:t>Combinar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utilizando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trozos</a:t>
            </a:r>
            <a:r>
              <a:rPr lang="en-US" sz="2400" dirty="0">
                <a:latin typeface="+mj-lt"/>
              </a:rPr>
              <a:t>/</a:t>
            </a:r>
            <a:r>
              <a:rPr lang="en-US" sz="2400" dirty="0" err="1">
                <a:latin typeface="+mj-lt"/>
              </a:rPr>
              <a:t>partes</a:t>
            </a:r>
            <a:r>
              <a:rPr lang="en-US" sz="2400" dirty="0">
                <a:latin typeface="+mj-lt"/>
              </a:rPr>
              <a:t> de palabras. </a:t>
            </a:r>
          </a:p>
          <a:p>
            <a:pPr marL="457200" lvl="1" indent="0">
              <a:buNone/>
            </a:pPr>
            <a:endParaRPr lang="en-US" sz="1800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sz="1800" dirty="0" err="1" smtClean="0">
                <a:latin typeface="+mj-lt"/>
              </a:rPr>
              <a:t>Ejemplo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dirty="0">
                <a:latin typeface="+mj-lt"/>
              </a:rPr>
              <a:t>Que palabras </a:t>
            </a:r>
            <a:r>
              <a:rPr lang="en-US" sz="1800" dirty="0" err="1">
                <a:latin typeface="+mj-lt"/>
              </a:rPr>
              <a:t>puedes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formar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combinas</a:t>
            </a:r>
            <a:r>
              <a:rPr lang="en-US" sz="1800" dirty="0">
                <a:latin typeface="+mj-lt"/>
              </a:rPr>
              <a:t> y juntas </a:t>
            </a:r>
            <a:r>
              <a:rPr lang="en-US" sz="1800" dirty="0" err="1">
                <a:latin typeface="+mj-lt"/>
              </a:rPr>
              <a:t>estos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pedazos</a:t>
            </a:r>
            <a:r>
              <a:rPr lang="en-US" sz="1800" dirty="0" smtClean="0">
                <a:latin typeface="+mj-lt"/>
              </a:rPr>
              <a:t>?  </a:t>
            </a:r>
            <a:r>
              <a:rPr lang="en-US" sz="1800" i="1" dirty="0">
                <a:latin typeface="+mj-lt"/>
              </a:rPr>
              <a:t>/s/-at   /f/-at   /p/-</a:t>
            </a:r>
            <a:r>
              <a:rPr lang="en-US" sz="1800" i="1" dirty="0" err="1">
                <a:latin typeface="+mj-lt"/>
              </a:rPr>
              <a:t>ig</a:t>
            </a:r>
            <a:r>
              <a:rPr lang="en-US" sz="1800" i="1" dirty="0">
                <a:latin typeface="+mj-lt"/>
              </a:rPr>
              <a:t>   /</a:t>
            </a:r>
            <a:r>
              <a:rPr lang="en-US" sz="1800" i="1" dirty="0" err="1">
                <a:latin typeface="+mj-lt"/>
              </a:rPr>
              <a:t>tr</a:t>
            </a:r>
            <a:r>
              <a:rPr lang="en-US" sz="1800" i="1" dirty="0">
                <a:latin typeface="+mj-lt"/>
              </a:rPr>
              <a:t>/-/</a:t>
            </a:r>
            <a:r>
              <a:rPr lang="en-US" sz="1800" i="1" dirty="0" err="1">
                <a:latin typeface="+mj-lt"/>
              </a:rPr>
              <a:t>ee</a:t>
            </a:r>
            <a:r>
              <a:rPr lang="en-US" sz="1800" i="1" dirty="0">
                <a:latin typeface="+mj-lt"/>
              </a:rPr>
              <a:t>/</a:t>
            </a:r>
            <a:endParaRPr lang="en-US" sz="1800" dirty="0">
              <a:latin typeface="+mj-lt"/>
            </a:endParaRPr>
          </a:p>
          <a:p>
            <a:pPr lvl="0"/>
            <a:endParaRPr lang="en-US" sz="2200" dirty="0">
              <a:latin typeface="+mj-lt"/>
            </a:endParaRPr>
          </a:p>
          <a:p>
            <a:pPr lvl="0"/>
            <a:r>
              <a:rPr lang="en-US" sz="2400" dirty="0" err="1">
                <a:latin typeface="+mj-lt"/>
              </a:rPr>
              <a:t>Combinar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utilizando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sonidos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individuales</a:t>
            </a:r>
            <a:r>
              <a:rPr lang="en-US" sz="2400" dirty="0">
                <a:latin typeface="+mj-lt"/>
              </a:rPr>
              <a:t>.</a:t>
            </a:r>
            <a:endParaRPr lang="en-US" sz="2400" dirty="0" smtClean="0">
              <a:latin typeface="+mj-lt"/>
            </a:endParaRPr>
          </a:p>
          <a:p>
            <a:pPr marL="457200" lvl="1" indent="0">
              <a:buNone/>
            </a:pPr>
            <a:endParaRPr lang="en-US" sz="1800" dirty="0">
              <a:latin typeface="+mj-lt"/>
            </a:endParaRPr>
          </a:p>
          <a:p>
            <a:pPr marL="457200" lvl="1" indent="0">
              <a:buNone/>
            </a:pPr>
            <a:r>
              <a:rPr lang="en-US" sz="1800" dirty="0" smtClean="0">
                <a:latin typeface="+mj-lt"/>
              </a:rPr>
              <a:t>Example</a:t>
            </a:r>
            <a:r>
              <a:rPr lang="en-US" sz="1800" dirty="0">
                <a:latin typeface="+mj-lt"/>
              </a:rPr>
              <a:t>: What word would you have if you blended these sounds together</a:t>
            </a:r>
            <a:r>
              <a:rPr lang="en-US" sz="1800" i="1" dirty="0">
                <a:latin typeface="+mj-lt"/>
              </a:rPr>
              <a:t>?  /</a:t>
            </a:r>
            <a:r>
              <a:rPr lang="en-US" sz="1800" i="1" dirty="0" err="1">
                <a:latin typeface="+mj-lt"/>
              </a:rPr>
              <a:t>rr</a:t>
            </a:r>
            <a:r>
              <a:rPr lang="en-US" sz="1800" i="1" dirty="0">
                <a:latin typeface="+mj-lt"/>
              </a:rPr>
              <a:t>/-/</a:t>
            </a:r>
            <a:r>
              <a:rPr lang="en-US" sz="1800" i="1" dirty="0" err="1">
                <a:latin typeface="+mj-lt"/>
              </a:rPr>
              <a:t>i</a:t>
            </a:r>
            <a:r>
              <a:rPr lang="en-US" sz="1800" i="1" dirty="0">
                <a:latin typeface="+mj-lt"/>
              </a:rPr>
              <a:t>/-/o/     /a/-/l/-/t/-/a/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/>
              <a:t>1. CONTEXTO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4137" y="2118039"/>
            <a:ext cx="105396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El Sistema de </a:t>
            </a:r>
            <a:r>
              <a:rPr lang="en-US" dirty="0" err="1" smtClean="0"/>
              <a:t>Educaci</a:t>
            </a:r>
            <a:r>
              <a:rPr lang="el-GR" dirty="0" err="1" smtClean="0"/>
              <a:t>ό</a:t>
            </a:r>
            <a:r>
              <a:rPr lang="en-US" dirty="0" smtClean="0"/>
              <a:t>n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Una Breve </a:t>
            </a:r>
            <a:r>
              <a:rPr lang="en-US" dirty="0" err="1" smtClean="0"/>
              <a:t>Descripción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Dr. Boyd Bradbury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16" y="4932990"/>
            <a:ext cx="3447967" cy="15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472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Segmentar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+mj-lt"/>
              </a:rPr>
              <a:t>Segmentación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>
                <a:latin typeface="+mj-lt"/>
              </a:rPr>
              <a:t>de </a:t>
            </a:r>
            <a:r>
              <a:rPr lang="en-US" b="1" dirty="0" err="1" smtClean="0">
                <a:latin typeface="+mj-lt"/>
              </a:rPr>
              <a:t>fonemas</a:t>
            </a:r>
            <a:r>
              <a:rPr lang="en-US" b="1" dirty="0" smtClean="0">
                <a:latin typeface="+mj-lt"/>
              </a:rPr>
              <a:t>: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la </a:t>
            </a:r>
            <a:r>
              <a:rPr lang="en-US" dirty="0" err="1">
                <a:latin typeface="+mj-lt"/>
              </a:rPr>
              <a:t>habilidad</a:t>
            </a:r>
            <a:r>
              <a:rPr lang="en-US" dirty="0">
                <a:latin typeface="+mj-lt"/>
              </a:rPr>
              <a:t> para </a:t>
            </a:r>
            <a:r>
              <a:rPr lang="en-US" dirty="0" err="1">
                <a:latin typeface="+mj-lt"/>
              </a:rPr>
              <a:t>separar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una</a:t>
            </a:r>
            <a:r>
              <a:rPr lang="en-US" dirty="0">
                <a:latin typeface="+mj-lt"/>
              </a:rPr>
              <a:t> palabra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individuales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dirty="0" err="1" smtClean="0">
                <a:latin typeface="+mj-lt"/>
              </a:rPr>
              <a:t>Qué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puedes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oir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la palabra </a:t>
            </a:r>
            <a:r>
              <a:rPr lang="en-US" b="1" dirty="0" err="1">
                <a:latin typeface="+mj-lt"/>
              </a:rPr>
              <a:t>risa</a:t>
            </a:r>
            <a:r>
              <a:rPr lang="en-US" dirty="0">
                <a:latin typeface="+mj-lt"/>
              </a:rPr>
              <a:t>? </a:t>
            </a:r>
            <a:r>
              <a:rPr lang="en-US" dirty="0" err="1">
                <a:latin typeface="+mj-lt"/>
              </a:rPr>
              <a:t>Respuesta</a:t>
            </a:r>
            <a:r>
              <a:rPr lang="en-US" dirty="0">
                <a:latin typeface="+mj-lt"/>
              </a:rPr>
              <a:t>: /r/-/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/-/s/-/a/</a:t>
            </a:r>
          </a:p>
          <a:p>
            <a:pPr marL="457200" lvl="1" indent="0">
              <a:buNone/>
            </a:pPr>
            <a:r>
              <a:rPr lang="en-US" dirty="0" err="1" smtClean="0">
                <a:latin typeface="+mj-lt"/>
              </a:rPr>
              <a:t>Qué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puedes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oir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la palabra </a:t>
            </a:r>
            <a:r>
              <a:rPr lang="en-US" b="1" dirty="0">
                <a:latin typeface="+mj-lt"/>
              </a:rPr>
              <a:t>pare</a:t>
            </a:r>
            <a:r>
              <a:rPr lang="en-US" dirty="0">
                <a:latin typeface="+mj-lt"/>
              </a:rPr>
              <a:t>? </a:t>
            </a:r>
            <a:r>
              <a:rPr lang="en-US" dirty="0" err="1">
                <a:latin typeface="+mj-lt"/>
              </a:rPr>
              <a:t>Respuesta</a:t>
            </a:r>
            <a:r>
              <a:rPr lang="en-US" dirty="0">
                <a:latin typeface="+mj-lt"/>
              </a:rPr>
              <a:t>: /p/-/a/-/r/-/e/</a:t>
            </a:r>
          </a:p>
          <a:p>
            <a:endParaRPr lang="en-US" dirty="0" smtClean="0">
              <a:latin typeface="+mj-lt"/>
            </a:endParaRPr>
          </a:p>
          <a:p>
            <a:r>
              <a:rPr lang="en-US" b="1" dirty="0" err="1" smtClean="0">
                <a:latin typeface="+mj-lt"/>
              </a:rPr>
              <a:t>Combinar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 </a:t>
            </a:r>
            <a:r>
              <a:rPr lang="en-US" b="1" dirty="0" err="1">
                <a:latin typeface="+mj-lt"/>
              </a:rPr>
              <a:t>segmentar</a:t>
            </a:r>
            <a:r>
              <a:rPr lang="en-US" dirty="0">
                <a:latin typeface="+mj-lt"/>
              </a:rPr>
              <a:t> son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dos </a:t>
            </a:r>
            <a:r>
              <a:rPr lang="en-US" dirty="0" err="1">
                <a:latin typeface="+mj-lt"/>
              </a:rPr>
              <a:t>niveles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conciencia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fonológica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que </a:t>
            </a:r>
            <a:r>
              <a:rPr lang="en-US" dirty="0" err="1">
                <a:latin typeface="+mj-lt"/>
              </a:rPr>
              <a:t>contribuyen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manera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significativa</a:t>
            </a:r>
            <a:r>
              <a:rPr lang="en-US" dirty="0" smtClean="0">
                <a:latin typeface="+mj-lt"/>
              </a:rPr>
              <a:t> al </a:t>
            </a:r>
            <a:r>
              <a:rPr lang="en-US" dirty="0" err="1" smtClean="0">
                <a:latin typeface="+mj-lt"/>
              </a:rPr>
              <a:t>éxito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 </a:t>
            </a:r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deletreo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porque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ayudan</a:t>
            </a:r>
            <a:r>
              <a:rPr lang="en-US" dirty="0">
                <a:latin typeface="+mj-lt"/>
              </a:rPr>
              <a:t> al </a:t>
            </a:r>
            <a:r>
              <a:rPr lang="en-US" dirty="0" err="1" smtClean="0">
                <a:latin typeface="+mj-lt"/>
              </a:rPr>
              <a:t>niño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a </a:t>
            </a:r>
            <a:r>
              <a:rPr lang="en-US" dirty="0" err="1">
                <a:latin typeface="+mj-lt"/>
              </a:rPr>
              <a:t>conectar</a:t>
            </a:r>
            <a:r>
              <a:rPr lang="en-US" dirty="0">
                <a:latin typeface="+mj-lt"/>
              </a:rPr>
              <a:t> palabras </a:t>
            </a:r>
            <a:r>
              <a:rPr lang="en-US" dirty="0" err="1">
                <a:latin typeface="+mj-lt"/>
              </a:rPr>
              <a:t>habladas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 la forma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que las palabras son </a:t>
            </a:r>
            <a:r>
              <a:rPr lang="en-US" dirty="0" err="1">
                <a:latin typeface="+mj-lt"/>
              </a:rPr>
              <a:t>representadas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manera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escrita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" y="274639"/>
            <a:ext cx="10716126" cy="875289"/>
          </a:xfrm>
        </p:spPr>
        <p:txBody>
          <a:bodyPr>
            <a:noAutofit/>
          </a:bodyPr>
          <a:lstStyle/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Phonemic Awareness: </a:t>
            </a:r>
            <a:r>
              <a:rPr lang="en-US" sz="3600" b="1" dirty="0" smtClean="0"/>
              <a:t>Instructional </a:t>
            </a:r>
            <a:r>
              <a:rPr lang="en-US" sz="3600" b="1" dirty="0"/>
              <a:t>Strategies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/>
              <a:t> CONCIENCIA FONEMICA: ESTRATEGIAS DE ENSENANZA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6463" y="1400768"/>
            <a:ext cx="11325726" cy="4418655"/>
          </a:xfrm>
        </p:spPr>
        <p:txBody>
          <a:bodyPr/>
          <a:lstStyle/>
          <a:p>
            <a:r>
              <a:rPr lang="en-US" sz="2000" dirty="0" err="1">
                <a:latin typeface="+mj-lt"/>
              </a:rPr>
              <a:t>C</a:t>
            </a:r>
            <a:r>
              <a:rPr lang="en-US" sz="2000" dirty="0" err="1" smtClean="0">
                <a:latin typeface="+mj-lt"/>
              </a:rPr>
              <a:t>antar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canciones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>
                <a:latin typeface="+mj-lt"/>
              </a:rPr>
              <a:t>jugar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juegos</a:t>
            </a:r>
            <a:r>
              <a:rPr lang="en-US" sz="2000" dirty="0">
                <a:latin typeface="+mj-lt"/>
              </a:rPr>
              <a:t> que </a:t>
            </a:r>
            <a:r>
              <a:rPr lang="en-US" sz="2000" dirty="0" err="1">
                <a:latin typeface="+mj-lt"/>
              </a:rPr>
              <a:t>inviten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al </a:t>
            </a:r>
            <a:r>
              <a:rPr lang="en-US" sz="2000" dirty="0" err="1" smtClean="0">
                <a:latin typeface="+mj-lt"/>
              </a:rPr>
              <a:t>juego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con el </a:t>
            </a:r>
            <a:r>
              <a:rPr lang="en-US" sz="2000" dirty="0" err="1" smtClean="0">
                <a:latin typeface="+mj-lt"/>
              </a:rPr>
              <a:t>lenguaje</a:t>
            </a:r>
            <a:r>
              <a:rPr lang="en-US" sz="2000" dirty="0" smtClean="0">
                <a:latin typeface="+mj-lt"/>
              </a:rPr>
              <a:t> y </a:t>
            </a:r>
            <a:r>
              <a:rPr lang="en-US" sz="2000" dirty="0" err="1" smtClean="0">
                <a:latin typeface="+mj-lt"/>
              </a:rPr>
              <a:t>Recitar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rimas</a:t>
            </a:r>
            <a:r>
              <a:rPr lang="en-US" sz="2000" dirty="0">
                <a:latin typeface="+mj-lt"/>
              </a:rPr>
              <a:t> y </a:t>
            </a:r>
            <a:r>
              <a:rPr lang="en-US" sz="2000" dirty="0" err="1" smtClean="0">
                <a:latin typeface="+mj-lt"/>
              </a:rPr>
              <a:t>poemas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022964"/>
              </p:ext>
            </p:extLst>
          </p:nvPr>
        </p:nvGraphicFramePr>
        <p:xfrm>
          <a:off x="176463" y="1914625"/>
          <a:ext cx="11662612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2884">
                  <a:extLst>
                    <a:ext uri="{9D8B030D-6E8A-4147-A177-3AD203B41FA5}">
                      <a16:colId xmlns:a16="http://schemas.microsoft.com/office/drawing/2014/main" val="4273754131"/>
                    </a:ext>
                  </a:extLst>
                </a:gridCol>
                <a:gridCol w="5229728">
                  <a:extLst>
                    <a:ext uri="{9D8B030D-6E8A-4147-A177-3AD203B41FA5}">
                      <a16:colId xmlns:a16="http://schemas.microsoft.com/office/drawing/2014/main" val="111501184"/>
                    </a:ext>
                  </a:extLst>
                </a:gridCol>
              </a:tblGrid>
              <a:tr h="34485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La </a:t>
                      </a:r>
                      <a:r>
                        <a:rPr lang="en-US" dirty="0" err="1" smtClean="0">
                          <a:latin typeface="+mj-lt"/>
                        </a:rPr>
                        <a:t>canción</a:t>
                      </a:r>
                      <a:r>
                        <a:rPr lang="en-US" dirty="0" smtClean="0">
                          <a:latin typeface="+mj-lt"/>
                        </a:rPr>
                        <a:t> del </a:t>
                      </a:r>
                      <a:r>
                        <a:rPr lang="en-US" dirty="0" err="1" smtClean="0">
                          <a:latin typeface="+mj-lt"/>
                        </a:rPr>
                        <a:t>Sonido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sz="1400" dirty="0" smtClean="0">
                          <a:latin typeface="+mj-lt"/>
                        </a:rPr>
                        <a:t>(</a:t>
                      </a:r>
                      <a:r>
                        <a:rPr lang="en-US" sz="1400" dirty="0" err="1" smtClean="0">
                          <a:latin typeface="+mj-lt"/>
                        </a:rPr>
                        <a:t>emparejar</a:t>
                      </a:r>
                      <a:r>
                        <a:rPr lang="en-US" sz="1400" dirty="0" smtClean="0">
                          <a:latin typeface="+mj-lt"/>
                        </a:rPr>
                        <a:t> </a:t>
                      </a:r>
                      <a:r>
                        <a:rPr lang="en-US" sz="1400" dirty="0" err="1" smtClean="0">
                          <a:latin typeface="+mj-lt"/>
                        </a:rPr>
                        <a:t>sonidos</a:t>
                      </a:r>
                      <a:r>
                        <a:rPr lang="en-US" sz="1400" dirty="0" smtClean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Cuál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es</a:t>
                      </a:r>
                      <a:r>
                        <a:rPr lang="en-US" dirty="0" smtClean="0">
                          <a:latin typeface="+mj-lt"/>
                        </a:rPr>
                        <a:t> el </a:t>
                      </a:r>
                      <a:r>
                        <a:rPr lang="en-US" dirty="0" err="1" smtClean="0">
                          <a:latin typeface="+mj-lt"/>
                        </a:rPr>
                        <a:t>sonido</a:t>
                      </a:r>
                      <a:r>
                        <a:rPr lang="en-US" dirty="0" smtClean="0">
                          <a:latin typeface="+mj-lt"/>
                        </a:rPr>
                        <a:t>? </a:t>
                      </a:r>
                      <a:r>
                        <a:rPr lang="en-US" sz="1400" dirty="0" smtClean="0">
                          <a:latin typeface="+mj-lt"/>
                        </a:rPr>
                        <a:t>(</a:t>
                      </a:r>
                      <a:r>
                        <a:rPr lang="en-US" sz="1400" dirty="0" err="1" smtClean="0">
                          <a:latin typeface="+mj-lt"/>
                        </a:rPr>
                        <a:t>sonidos</a:t>
                      </a:r>
                      <a:r>
                        <a:rPr lang="en-US" sz="1400" dirty="0" smtClean="0">
                          <a:latin typeface="+mj-lt"/>
                        </a:rPr>
                        <a:t> </a:t>
                      </a:r>
                      <a:r>
                        <a:rPr lang="en-US" sz="1400" dirty="0" err="1" smtClean="0">
                          <a:latin typeface="+mj-lt"/>
                        </a:rPr>
                        <a:t>aislados</a:t>
                      </a:r>
                      <a:r>
                        <a:rPr lang="en-US" sz="1400" dirty="0" smtClean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05147"/>
                  </a:ext>
                </a:extLst>
              </a:tr>
              <a:tr h="4181421">
                <a:tc>
                  <a:txBody>
                    <a:bodyPr/>
                    <a:lstStyle/>
                    <a:p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Qué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/d/?</a:t>
                      </a:r>
                    </a:p>
                    <a:p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Qué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con/d/?</a:t>
                      </a:r>
                    </a:p>
                    <a:p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Qué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/d/?</a:t>
                      </a:r>
                    </a:p>
                    <a:p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Tiene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empezar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el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/d/!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Haga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un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niño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sugiera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que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la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letra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indicada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este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caso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/d/.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800" b="1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Diente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palabra que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/d/</a:t>
                      </a:r>
                    </a:p>
                    <a:p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Diente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que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/d/</a:t>
                      </a:r>
                    </a:p>
                    <a:p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Diente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 que </a:t>
                      </a:r>
                      <a:r>
                        <a:rPr lang="en-US" sz="17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/d/</a:t>
                      </a:r>
                    </a:p>
                    <a:p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Diente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con el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/d/.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sz="17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Debido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 que el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no la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letra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lo que se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enfatiza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niños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tienen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conocer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alfabeto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para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poder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jugar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de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manera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exitosa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esta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actividad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Cuál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estas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palabras:</a:t>
                      </a:r>
                    </a:p>
                    <a:p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Tortuga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tiempo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y </a:t>
                      </a:r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tostada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Espera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el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niño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respuesta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/t/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esas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Tortuga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tiempo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y </a:t>
                      </a:r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tostada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/t/, /t/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aquí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/t/, /t/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allá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aquí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/t/,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allá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/t/,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todas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partes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/t/, /t/.</a:t>
                      </a: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/t/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sonido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empieza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esas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palabras: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Tortuga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7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tiempo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y </a:t>
                      </a:r>
                      <a:r>
                        <a:rPr lang="en-US" sz="1700" b="1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tostada</a:t>
                      </a:r>
                      <a:r>
                        <a:rPr lang="en-US" sz="1700" b="1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!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08769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67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PHONICS:  What is it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 smtClean="0"/>
              <a:t>METODO </a:t>
            </a:r>
            <a:r>
              <a:rPr lang="en-US" sz="3600" dirty="0"/>
              <a:t>FONETICO: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6888"/>
            <a:ext cx="10515600" cy="3692859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método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fonético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implica</a:t>
            </a:r>
            <a:r>
              <a:rPr lang="en-US" dirty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relación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entre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hablados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impreso</a:t>
            </a:r>
            <a:r>
              <a:rPr lang="en-US" dirty="0">
                <a:latin typeface="+mj-lt"/>
              </a:rPr>
              <a:t>. </a:t>
            </a:r>
            <a:r>
              <a:rPr lang="en-US" dirty="0" err="1" smtClean="0">
                <a:latin typeface="+mj-lt"/>
              </a:rPr>
              <a:t>Indica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cómo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las palabras son </a:t>
            </a:r>
            <a:r>
              <a:rPr lang="en-US" dirty="0" err="1">
                <a:latin typeface="+mj-lt"/>
              </a:rPr>
              <a:t>representadas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texto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impreso</a:t>
            </a:r>
            <a:r>
              <a:rPr lang="en-US" dirty="0">
                <a:latin typeface="+mj-lt"/>
              </a:rPr>
              <a:t>.</a:t>
            </a:r>
          </a:p>
          <a:p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método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fonético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basado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el Principio </a:t>
            </a:r>
            <a:r>
              <a:rPr lang="en-US" dirty="0" err="1" smtClean="0">
                <a:latin typeface="+mj-lt"/>
              </a:rPr>
              <a:t>Alfabético</a:t>
            </a:r>
            <a:r>
              <a:rPr lang="en-US" dirty="0" smtClean="0">
                <a:latin typeface="+mj-lt"/>
              </a:rPr>
              <a:t>– El </a:t>
            </a:r>
            <a:r>
              <a:rPr lang="en-US" dirty="0" err="1" smtClean="0">
                <a:latin typeface="+mj-lt"/>
              </a:rPr>
              <a:t>entendimiento</a:t>
            </a:r>
            <a:r>
              <a:rPr lang="en-US" dirty="0" smtClean="0">
                <a:latin typeface="+mj-lt"/>
              </a:rPr>
              <a:t> de que </a:t>
            </a:r>
            <a:r>
              <a:rPr lang="en-US" dirty="0">
                <a:latin typeface="+mj-lt"/>
              </a:rPr>
              <a:t>las </a:t>
            </a:r>
            <a:r>
              <a:rPr lang="en-US" dirty="0" err="1">
                <a:latin typeface="+mj-lt"/>
              </a:rPr>
              <a:t>letras</a:t>
            </a:r>
            <a:r>
              <a:rPr lang="en-US" dirty="0">
                <a:latin typeface="+mj-lt"/>
              </a:rPr>
              <a:t> y las </a:t>
            </a:r>
            <a:r>
              <a:rPr lang="en-US" dirty="0" err="1">
                <a:latin typeface="+mj-lt"/>
              </a:rPr>
              <a:t>formas</a:t>
            </a:r>
            <a:r>
              <a:rPr lang="en-US" dirty="0">
                <a:latin typeface="+mj-lt"/>
              </a:rPr>
              <a:t> de las </a:t>
            </a:r>
            <a:r>
              <a:rPr lang="en-US" dirty="0" err="1">
                <a:latin typeface="+mj-lt"/>
              </a:rPr>
              <a:t>letras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representan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del </a:t>
            </a:r>
            <a:r>
              <a:rPr lang="en-US" dirty="0" err="1">
                <a:latin typeface="+mj-lt"/>
              </a:rPr>
              <a:t>lenguaje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hablado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9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Why is Phonics Important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/>
              <a:t>el </a:t>
            </a:r>
            <a:r>
              <a:rPr lang="en-US" sz="3600" dirty="0" err="1" smtClean="0"/>
              <a:t>Método</a:t>
            </a:r>
            <a:r>
              <a:rPr lang="en-US" sz="3600" dirty="0" smtClean="0"/>
              <a:t> </a:t>
            </a:r>
            <a:r>
              <a:rPr lang="en-US" sz="3600" dirty="0" err="1" smtClean="0"/>
              <a:t>Fonético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importante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idiomas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como</a:t>
            </a:r>
            <a:r>
              <a:rPr lang="en-US" dirty="0">
                <a:latin typeface="+mj-lt"/>
              </a:rPr>
              <a:t> el </a:t>
            </a:r>
            <a:r>
              <a:rPr lang="en-US" dirty="0" err="1">
                <a:latin typeface="+mj-lt"/>
              </a:rPr>
              <a:t>e</a:t>
            </a:r>
            <a:r>
              <a:rPr lang="en-US" dirty="0" err="1" smtClean="0">
                <a:latin typeface="+mj-lt"/>
              </a:rPr>
              <a:t>spañol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castellano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 el </a:t>
            </a:r>
            <a:r>
              <a:rPr lang="en-US" dirty="0" err="1" smtClean="0">
                <a:latin typeface="+mj-lt"/>
              </a:rPr>
              <a:t>inglés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del </a:t>
            </a:r>
            <a:r>
              <a:rPr lang="en-US" dirty="0" err="1">
                <a:latin typeface="+mj-lt"/>
              </a:rPr>
              <a:t>lenguaje</a:t>
            </a:r>
            <a:r>
              <a:rPr lang="en-US" dirty="0">
                <a:latin typeface="+mj-lt"/>
              </a:rPr>
              <a:t> se </a:t>
            </a:r>
            <a:r>
              <a:rPr lang="en-US" dirty="0" err="1">
                <a:latin typeface="+mj-lt"/>
              </a:rPr>
              <a:t>representan</a:t>
            </a:r>
            <a:r>
              <a:rPr lang="en-US" dirty="0">
                <a:latin typeface="+mj-lt"/>
              </a:rPr>
              <a:t> con </a:t>
            </a:r>
            <a:r>
              <a:rPr lang="en-US" dirty="0" err="1">
                <a:latin typeface="+mj-lt"/>
              </a:rPr>
              <a:t>letras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combinaciones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letras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El </a:t>
            </a:r>
            <a:r>
              <a:rPr lang="en-US" dirty="0" err="1">
                <a:latin typeface="+mj-lt"/>
              </a:rPr>
              <a:t>objetivo</a:t>
            </a:r>
            <a:r>
              <a:rPr lang="en-US" dirty="0">
                <a:latin typeface="+mj-lt"/>
              </a:rPr>
              <a:t> de la </a:t>
            </a:r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del </a:t>
            </a:r>
            <a:r>
              <a:rPr lang="en-US" dirty="0" err="1" smtClean="0">
                <a:latin typeface="+mj-lt"/>
              </a:rPr>
              <a:t>método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fonético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ayudar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niños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a </a:t>
            </a:r>
            <a:r>
              <a:rPr lang="en-US" dirty="0" err="1">
                <a:latin typeface="+mj-lt"/>
              </a:rPr>
              <a:t>aprender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utilizar</a:t>
            </a:r>
            <a:r>
              <a:rPr lang="en-US" dirty="0">
                <a:latin typeface="+mj-lt"/>
              </a:rPr>
              <a:t> el Principio </a:t>
            </a:r>
            <a:r>
              <a:rPr lang="en-US" dirty="0" err="1" smtClean="0">
                <a:latin typeface="+mj-lt"/>
              </a:rPr>
              <a:t>Alfabético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para </a:t>
            </a:r>
            <a:r>
              <a:rPr lang="en-US" dirty="0" err="1">
                <a:latin typeface="+mj-lt"/>
              </a:rPr>
              <a:t>decodificar</a:t>
            </a:r>
            <a:r>
              <a:rPr lang="en-US" dirty="0">
                <a:latin typeface="+mj-lt"/>
              </a:rPr>
              <a:t> palabras </a:t>
            </a:r>
            <a:r>
              <a:rPr lang="en-US" dirty="0" err="1">
                <a:latin typeface="+mj-lt"/>
              </a:rPr>
              <a:t>desconocidas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7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Phonics:  Instructional Strategies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 err="1" smtClean="0"/>
              <a:t>Método</a:t>
            </a:r>
            <a:r>
              <a:rPr lang="en-US" sz="3600" dirty="0" smtClean="0"/>
              <a:t> </a:t>
            </a:r>
            <a:r>
              <a:rPr lang="en-US" sz="3600" dirty="0" err="1" smtClean="0"/>
              <a:t>Fonético</a:t>
            </a:r>
            <a:r>
              <a:rPr lang="en-US" sz="3600" dirty="0"/>
              <a:t>: </a:t>
            </a:r>
            <a:r>
              <a:rPr lang="en-US" sz="3600" dirty="0" err="1"/>
              <a:t>Estrategias</a:t>
            </a:r>
            <a:r>
              <a:rPr lang="en-US" sz="3600" dirty="0"/>
              <a:t> de </a:t>
            </a:r>
            <a:r>
              <a:rPr lang="en-US" sz="3600" dirty="0" err="1" smtClean="0"/>
              <a:t>enseñanza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359" y="1872917"/>
            <a:ext cx="9679977" cy="428798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+mj-lt"/>
              </a:rPr>
              <a:t>Hay </a:t>
            </a:r>
            <a:r>
              <a:rPr lang="en-US" sz="3600" dirty="0" err="1">
                <a:latin typeface="+mj-lt"/>
              </a:rPr>
              <a:t>diferentes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formas</a:t>
            </a:r>
            <a:r>
              <a:rPr lang="en-US" sz="3600" dirty="0">
                <a:latin typeface="+mj-lt"/>
              </a:rPr>
              <a:t> de </a:t>
            </a:r>
            <a:r>
              <a:rPr lang="en-US" sz="3600" dirty="0" err="1" smtClean="0">
                <a:latin typeface="+mj-lt"/>
              </a:rPr>
              <a:t>enseñar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el </a:t>
            </a:r>
            <a:r>
              <a:rPr lang="en-US" sz="3600" dirty="0" err="1" smtClean="0">
                <a:latin typeface="+mj-lt"/>
              </a:rPr>
              <a:t>Método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Fonético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que </a:t>
            </a:r>
            <a:r>
              <a:rPr lang="en-US" sz="3600" dirty="0" smtClean="0">
                <a:latin typeface="+mj-lt"/>
              </a:rPr>
              <a:t>son </a:t>
            </a:r>
            <a:r>
              <a:rPr lang="en-US" sz="3600" dirty="0" err="1" smtClean="0">
                <a:latin typeface="+mj-lt"/>
              </a:rPr>
              <a:t>usadas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escuelas</a:t>
            </a:r>
            <a:r>
              <a:rPr lang="en-US" sz="3600" dirty="0">
                <a:latin typeface="+mj-lt"/>
              </a:rPr>
              <a:t> de </a:t>
            </a:r>
            <a:r>
              <a:rPr lang="en-US" sz="3600" dirty="0" err="1">
                <a:latin typeface="+mj-lt"/>
              </a:rPr>
              <a:t>Estados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Unidos</a:t>
            </a:r>
            <a:r>
              <a:rPr lang="en-US" sz="3600" dirty="0">
                <a:latin typeface="+mj-lt"/>
              </a:rPr>
              <a:t>.</a:t>
            </a:r>
          </a:p>
          <a:p>
            <a:r>
              <a:rPr lang="en-US" sz="3600" dirty="0" err="1" smtClean="0">
                <a:latin typeface="+mj-lt"/>
              </a:rPr>
              <a:t>Mi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opinión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profesional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ésta</a:t>
            </a:r>
            <a:r>
              <a:rPr lang="en-US" sz="3600" dirty="0" smtClean="0">
                <a:latin typeface="+mj-lt"/>
              </a:rPr>
              <a:t>: </a:t>
            </a:r>
            <a:r>
              <a:rPr lang="en-US" sz="3600" dirty="0" err="1">
                <a:latin typeface="+mj-lt"/>
              </a:rPr>
              <a:t>utilicen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una</a:t>
            </a:r>
            <a:r>
              <a:rPr lang="en-US" sz="3600" dirty="0">
                <a:latin typeface="+mj-lt"/>
              </a:rPr>
              <a:t> forma </a:t>
            </a:r>
            <a:r>
              <a:rPr lang="en-US" sz="3600" dirty="0" err="1" smtClean="0">
                <a:latin typeface="+mj-lt"/>
              </a:rPr>
              <a:t>sistemática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y </a:t>
            </a:r>
            <a:r>
              <a:rPr lang="en-US" sz="3600" dirty="0" err="1">
                <a:latin typeface="+mj-lt"/>
              </a:rPr>
              <a:t>estructurada</a:t>
            </a:r>
            <a:r>
              <a:rPr lang="en-US" sz="3600" dirty="0">
                <a:latin typeface="+mj-lt"/>
              </a:rPr>
              <a:t> que </a:t>
            </a:r>
            <a:r>
              <a:rPr lang="en-US" sz="3600" dirty="0" err="1">
                <a:latin typeface="+mj-lt"/>
              </a:rPr>
              <a:t>incluya</a:t>
            </a:r>
            <a:r>
              <a:rPr lang="en-US" sz="3600" dirty="0">
                <a:latin typeface="+mj-lt"/>
              </a:rPr>
              <a:t>:</a:t>
            </a:r>
          </a:p>
          <a:p>
            <a:pPr lvl="1"/>
            <a:r>
              <a:rPr lang="en-US" sz="3200" dirty="0" err="1" smtClean="0">
                <a:latin typeface="+mj-lt"/>
              </a:rPr>
              <a:t>Atención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 </a:t>
            </a:r>
            <a:r>
              <a:rPr lang="en-US" sz="3200" dirty="0" err="1">
                <a:latin typeface="+mj-lt"/>
              </a:rPr>
              <a:t>los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patrones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comunes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dentro</a:t>
            </a:r>
            <a:r>
              <a:rPr lang="en-US" sz="3200" dirty="0">
                <a:latin typeface="+mj-lt"/>
              </a:rPr>
              <a:t> de las palabras.</a:t>
            </a:r>
          </a:p>
          <a:p>
            <a:pPr lvl="1"/>
            <a:r>
              <a:rPr lang="en-US" sz="3200" dirty="0" err="1">
                <a:latin typeface="+mj-lt"/>
              </a:rPr>
              <a:t>O</a:t>
            </a:r>
            <a:r>
              <a:rPr lang="en-US" sz="3200" dirty="0" err="1" smtClean="0">
                <a:latin typeface="+mj-lt"/>
              </a:rPr>
              <a:t>portunidades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para </a:t>
            </a:r>
            <a:r>
              <a:rPr lang="en-US" sz="3200" dirty="0" err="1">
                <a:latin typeface="+mj-lt"/>
              </a:rPr>
              <a:t>construir</a:t>
            </a:r>
            <a:r>
              <a:rPr lang="en-US" sz="3200" dirty="0">
                <a:latin typeface="+mj-lt"/>
              </a:rPr>
              <a:t> palabras </a:t>
            </a:r>
            <a:r>
              <a:rPr lang="en-US" sz="3200" dirty="0" err="1">
                <a:latin typeface="+mj-lt"/>
              </a:rPr>
              <a:t>usando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una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variedad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>
                <a:latin typeface="+mj-lt"/>
              </a:rPr>
              <a:t>materiales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(</a:t>
            </a:r>
            <a:r>
              <a:rPr lang="en-US" sz="3200" dirty="0" err="1" smtClean="0">
                <a:latin typeface="+mj-lt"/>
              </a:rPr>
              <a:t>p.e.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dirty="0" err="1" smtClean="0">
                <a:latin typeface="+mj-lt"/>
              </a:rPr>
              <a:t>mosaicos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de </a:t>
            </a:r>
            <a:r>
              <a:rPr lang="en-US" sz="3200" dirty="0" err="1">
                <a:latin typeface="+mj-lt"/>
              </a:rPr>
              <a:t>letras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letras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magneticas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plastilina</a:t>
            </a:r>
            <a:r>
              <a:rPr lang="en-US" sz="3200" dirty="0" smtClean="0">
                <a:latin typeface="+mj-lt"/>
              </a:rPr>
              <a:t>).</a:t>
            </a:r>
            <a:endParaRPr lang="en-US" sz="3200" dirty="0">
              <a:latin typeface="+mj-lt"/>
            </a:endParaRPr>
          </a:p>
          <a:p>
            <a:pPr lvl="1"/>
            <a:r>
              <a:rPr lang="en-US" sz="3200" dirty="0" err="1">
                <a:latin typeface="+mj-lt"/>
              </a:rPr>
              <a:t>O</a:t>
            </a:r>
            <a:r>
              <a:rPr lang="en-US" sz="3200" dirty="0" err="1" smtClean="0">
                <a:latin typeface="+mj-lt"/>
              </a:rPr>
              <a:t>portunidades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para </a:t>
            </a:r>
            <a:r>
              <a:rPr lang="en-US" sz="3200" dirty="0" err="1">
                <a:latin typeface="+mj-lt"/>
              </a:rPr>
              <a:t>escribir</a:t>
            </a:r>
            <a:r>
              <a:rPr lang="en-US" sz="3200" dirty="0">
                <a:latin typeface="+mj-lt"/>
              </a:rPr>
              <a:t> y leer las palabras, </a:t>
            </a:r>
            <a:r>
              <a:rPr lang="en-US" sz="3200" dirty="0" err="1">
                <a:latin typeface="+mj-lt"/>
              </a:rPr>
              <a:t>en</a:t>
            </a:r>
            <a:r>
              <a:rPr lang="en-US" sz="3200" dirty="0">
                <a:latin typeface="+mj-lt"/>
              </a:rPr>
              <a:t> forma </a:t>
            </a:r>
            <a:r>
              <a:rPr lang="en-US" sz="3200" dirty="0" err="1">
                <a:latin typeface="+mj-lt"/>
              </a:rPr>
              <a:t>aislada</a:t>
            </a:r>
            <a:r>
              <a:rPr lang="en-US" sz="3200" dirty="0">
                <a:latin typeface="+mj-lt"/>
              </a:rPr>
              <a:t> o </a:t>
            </a:r>
            <a:r>
              <a:rPr lang="en-US" sz="3200" dirty="0" err="1">
                <a:latin typeface="+mj-lt"/>
              </a:rPr>
              <a:t>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contexto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80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FLUENCY:  What is it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 smtClean="0"/>
              <a:t>FLUIDEZ</a:t>
            </a:r>
            <a:r>
              <a:rPr lang="en-US" sz="3600" dirty="0"/>
              <a:t>: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24572"/>
            <a:ext cx="5181600" cy="4351338"/>
          </a:xfrm>
        </p:spPr>
        <p:txBody>
          <a:bodyPr>
            <a:noAutofit/>
          </a:bodyPr>
          <a:lstStyle/>
          <a:p>
            <a:endParaRPr lang="en-US" sz="2000" i="1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err="1">
                <a:latin typeface="+mj-lt"/>
              </a:rPr>
              <a:t>Fluidez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la </a:t>
            </a:r>
            <a:r>
              <a:rPr lang="en-US" sz="2000" dirty="0" err="1">
                <a:latin typeface="+mj-lt"/>
              </a:rPr>
              <a:t>lectura</a:t>
            </a:r>
            <a:r>
              <a:rPr lang="en-US" sz="2000" dirty="0">
                <a:latin typeface="+mj-lt"/>
              </a:rPr>
              <a:t> se </a:t>
            </a:r>
            <a:r>
              <a:rPr lang="en-US" sz="2000" dirty="0" err="1">
                <a:latin typeface="+mj-lt"/>
              </a:rPr>
              <a:t>refiere</a:t>
            </a:r>
            <a:r>
              <a:rPr lang="en-US" sz="2000" dirty="0">
                <a:latin typeface="+mj-lt"/>
              </a:rPr>
              <a:t> a las </a:t>
            </a:r>
            <a:r>
              <a:rPr lang="en-US" sz="2000" dirty="0" err="1">
                <a:latin typeface="+mj-lt"/>
              </a:rPr>
              <a:t>habilidades</a:t>
            </a:r>
            <a:r>
              <a:rPr lang="en-US" sz="2000" dirty="0">
                <a:latin typeface="+mj-lt"/>
              </a:rPr>
              <a:t> para un </a:t>
            </a:r>
            <a:r>
              <a:rPr lang="en-US" sz="2000" b="1" dirty="0" err="1">
                <a:latin typeface="+mj-lt"/>
              </a:rPr>
              <a:t>reconocimiento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eficiente</a:t>
            </a:r>
            <a:r>
              <a:rPr lang="en-US" sz="2000" b="1" dirty="0">
                <a:latin typeface="+mj-lt"/>
              </a:rPr>
              <a:t> y </a:t>
            </a:r>
            <a:r>
              <a:rPr lang="en-US" sz="2000" b="1" dirty="0" err="1">
                <a:latin typeface="+mj-lt"/>
              </a:rPr>
              <a:t>efectivo</a:t>
            </a:r>
            <a:r>
              <a:rPr lang="en-US" sz="2000" b="1" dirty="0">
                <a:latin typeface="+mj-lt"/>
              </a:rPr>
              <a:t> de las palabras</a:t>
            </a:r>
            <a:r>
              <a:rPr lang="en-US" sz="2000" dirty="0">
                <a:latin typeface="+mj-lt"/>
              </a:rPr>
              <a:t>, lo que </a:t>
            </a:r>
            <a:r>
              <a:rPr lang="en-US" sz="2000" dirty="0" err="1">
                <a:latin typeface="+mj-lt"/>
              </a:rPr>
              <a:t>permite</a:t>
            </a:r>
            <a:r>
              <a:rPr lang="en-US" sz="2000" dirty="0">
                <a:latin typeface="+mj-lt"/>
              </a:rPr>
              <a:t> al lector </a:t>
            </a:r>
            <a:r>
              <a:rPr lang="en-US" sz="2000" b="1" dirty="0" err="1">
                <a:latin typeface="+mj-lt"/>
              </a:rPr>
              <a:t>construir</a:t>
            </a:r>
            <a:r>
              <a:rPr lang="en-US" sz="2000" b="1" dirty="0">
                <a:latin typeface="+mj-lt"/>
              </a:rPr>
              <a:t> el </a:t>
            </a:r>
            <a:r>
              <a:rPr lang="en-US" sz="2000" b="1" dirty="0" err="1">
                <a:latin typeface="+mj-lt"/>
              </a:rPr>
              <a:t>significado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del </a:t>
            </a:r>
            <a:r>
              <a:rPr lang="en-US" sz="2000" dirty="0" err="1">
                <a:latin typeface="+mj-lt"/>
              </a:rPr>
              <a:t>texto</a:t>
            </a:r>
            <a:r>
              <a:rPr lang="en-US" sz="2000" dirty="0">
                <a:latin typeface="+mj-lt"/>
              </a:rPr>
              <a:t>. La </a:t>
            </a:r>
            <a:r>
              <a:rPr lang="en-US" sz="2000" dirty="0" err="1">
                <a:latin typeface="+mj-lt"/>
              </a:rPr>
              <a:t>fluidez</a:t>
            </a:r>
            <a:r>
              <a:rPr lang="en-US" sz="2000" dirty="0">
                <a:latin typeface="+mj-lt"/>
              </a:rPr>
              <a:t> se </a:t>
            </a:r>
            <a:r>
              <a:rPr lang="en-US" sz="2000" dirty="0" err="1">
                <a:latin typeface="+mj-lt"/>
              </a:rPr>
              <a:t>manifiesta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una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lectura</a:t>
            </a:r>
            <a:r>
              <a:rPr lang="en-US" sz="2000" b="1" dirty="0">
                <a:latin typeface="+mj-lt"/>
              </a:rPr>
              <a:t> oral </a:t>
            </a:r>
            <a:r>
              <a:rPr lang="en-US" sz="2000" b="1" dirty="0" err="1">
                <a:latin typeface="+mj-lt"/>
              </a:rPr>
              <a:t>precisa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 smtClean="0">
                <a:latin typeface="+mj-lt"/>
              </a:rPr>
              <a:t>rápida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y </a:t>
            </a:r>
            <a:r>
              <a:rPr lang="en-US" sz="2000" b="1" dirty="0" err="1">
                <a:latin typeface="+mj-lt"/>
              </a:rPr>
              <a:t>expresiva</a:t>
            </a:r>
            <a:r>
              <a:rPr lang="en-US" sz="2000" dirty="0">
                <a:latin typeface="+mj-lt"/>
              </a:rPr>
              <a:t>, se </a:t>
            </a:r>
            <a:r>
              <a:rPr lang="en-US" sz="2000" dirty="0" err="1">
                <a:latin typeface="+mj-lt"/>
              </a:rPr>
              <a:t>aplica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durante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ésta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y </a:t>
            </a:r>
            <a:r>
              <a:rPr lang="en-US" sz="2000" dirty="0" err="1">
                <a:latin typeface="+mj-lt"/>
              </a:rPr>
              <a:t>hace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posible</a:t>
            </a:r>
            <a:r>
              <a:rPr lang="en-US" sz="2000" dirty="0">
                <a:latin typeface="+mj-lt"/>
              </a:rPr>
              <a:t> la </a:t>
            </a:r>
            <a:r>
              <a:rPr lang="en-US" sz="2000" b="1" dirty="0" err="1" smtClean="0">
                <a:latin typeface="+mj-lt"/>
              </a:rPr>
              <a:t>comprensión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durante</a:t>
            </a:r>
            <a:r>
              <a:rPr lang="en-US" sz="2000" b="1" dirty="0">
                <a:latin typeface="+mj-lt"/>
              </a:rPr>
              <a:t> la </a:t>
            </a:r>
            <a:r>
              <a:rPr lang="en-US" sz="2000" b="1" dirty="0" err="1">
                <a:latin typeface="+mj-lt"/>
              </a:rPr>
              <a:t>lectura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silenciosa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2000" dirty="0" smtClean="0">
                <a:latin typeface="+mj-lt"/>
              </a:rPr>
              <a:t> </a:t>
            </a:r>
            <a:r>
              <a:rPr lang="en-US" sz="2000" i="1" dirty="0" smtClean="0">
                <a:latin typeface="+mj-lt"/>
              </a:rPr>
              <a:t>NICHD</a:t>
            </a:r>
            <a:r>
              <a:rPr lang="en-US" sz="2000" i="1" dirty="0">
                <a:latin typeface="+mj-lt"/>
              </a:rPr>
              <a:t>, 2000; </a:t>
            </a:r>
            <a:r>
              <a:rPr lang="en-US" sz="2000" i="1" dirty="0" err="1">
                <a:latin typeface="+mj-lt"/>
              </a:rPr>
              <a:t>Pikulski</a:t>
            </a:r>
            <a:r>
              <a:rPr lang="en-US" sz="2000" i="1" dirty="0">
                <a:latin typeface="+mj-lt"/>
              </a:rPr>
              <a:t> &amp; Chard, 2005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</a:rPr>
              <a:t>Los </a:t>
            </a:r>
            <a:r>
              <a:rPr lang="en-US" sz="2000" dirty="0" err="1">
                <a:latin typeface="+mj-lt"/>
              </a:rPr>
              <a:t>lectores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deben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desarrollar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fluidez</a:t>
            </a:r>
            <a:r>
              <a:rPr lang="en-US" sz="2000" dirty="0">
                <a:latin typeface="+mj-lt"/>
              </a:rPr>
              <a:t> a </a:t>
            </a:r>
            <a:r>
              <a:rPr lang="en-US" sz="2000" dirty="0" err="1">
                <a:latin typeface="+mj-lt"/>
              </a:rPr>
              <a:t>nivel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sonido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nivel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nombre</a:t>
            </a:r>
            <a:r>
              <a:rPr lang="en-US" sz="2000" dirty="0">
                <a:latin typeface="+mj-lt"/>
              </a:rPr>
              <a:t> de las </a:t>
            </a:r>
            <a:r>
              <a:rPr lang="en-US" sz="2000" dirty="0" err="1">
                <a:latin typeface="+mj-lt"/>
              </a:rPr>
              <a:t>letras</a:t>
            </a:r>
            <a:r>
              <a:rPr lang="en-US" sz="2000" dirty="0">
                <a:latin typeface="+mj-lt"/>
              </a:rPr>
              <a:t>, y a </a:t>
            </a:r>
            <a:r>
              <a:rPr lang="en-US" sz="2000" dirty="0" err="1">
                <a:latin typeface="+mj-lt"/>
              </a:rPr>
              <a:t>nivel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más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ámplio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de </a:t>
            </a:r>
            <a:r>
              <a:rPr lang="en-US" sz="2000" dirty="0" err="1">
                <a:latin typeface="+mj-lt"/>
              </a:rPr>
              <a:t>texto</a:t>
            </a:r>
            <a:r>
              <a:rPr lang="en-US" sz="2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3253" y="432301"/>
            <a:ext cx="5181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u="sng" dirty="0">
                <a:latin typeface="+mj-lt"/>
              </a:rPr>
              <a:t>5 </a:t>
            </a:r>
            <a:r>
              <a:rPr lang="en-US" sz="2000" b="1" u="sng" dirty="0" smtClean="0">
                <a:latin typeface="+mj-lt"/>
              </a:rPr>
              <a:t>ELEMENTOS DE LA FLUIDEZ</a:t>
            </a:r>
            <a:endParaRPr lang="en-US" sz="2000" b="1" u="sng" dirty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 err="1" smtClean="0">
                <a:latin typeface="+mj-lt"/>
              </a:rPr>
              <a:t>Automaticidad</a:t>
            </a:r>
            <a:r>
              <a:rPr lang="en-US" sz="2000" dirty="0" smtClean="0">
                <a:latin typeface="+mj-lt"/>
              </a:rPr>
              <a:t>— </a:t>
            </a:r>
            <a:r>
              <a:rPr lang="en-US" sz="2000" dirty="0" err="1" smtClean="0">
                <a:latin typeface="+mj-lt"/>
              </a:rPr>
              <a:t>Reconocer</a:t>
            </a:r>
            <a:r>
              <a:rPr lang="en-US" sz="2000" dirty="0" smtClean="0">
                <a:latin typeface="+mj-lt"/>
              </a:rPr>
              <a:t> palabras de </a:t>
            </a:r>
            <a:r>
              <a:rPr lang="en-US" sz="2000" dirty="0" err="1" smtClean="0">
                <a:latin typeface="+mj-lt"/>
              </a:rPr>
              <a:t>manera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automática</a:t>
            </a:r>
            <a:r>
              <a:rPr lang="en-US" sz="2000" dirty="0" smtClean="0">
                <a:latin typeface="+mj-lt"/>
              </a:rPr>
              <a:t> sin </a:t>
            </a:r>
            <a:r>
              <a:rPr lang="en-US" sz="2000" dirty="0" err="1" smtClean="0">
                <a:latin typeface="+mj-lt"/>
              </a:rPr>
              <a:t>tener</a:t>
            </a:r>
            <a:r>
              <a:rPr lang="en-US" sz="2000" dirty="0" smtClean="0">
                <a:latin typeface="+mj-lt"/>
              </a:rPr>
              <a:t> que </a:t>
            </a:r>
            <a:r>
              <a:rPr lang="en-US" sz="2000" dirty="0" err="1" smtClean="0">
                <a:latin typeface="+mj-lt"/>
              </a:rPr>
              <a:t>decodificarlas</a:t>
            </a:r>
            <a:r>
              <a:rPr lang="en-US" sz="2000" dirty="0" smtClean="0">
                <a:latin typeface="+mj-lt"/>
              </a:rPr>
              <a:t>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 err="1" smtClean="0">
                <a:latin typeface="+mj-lt"/>
              </a:rPr>
              <a:t>Precisión</a:t>
            </a:r>
            <a:r>
              <a:rPr lang="en-US" sz="2000" dirty="0" smtClean="0">
                <a:latin typeface="+mj-lt"/>
              </a:rPr>
              <a:t>—Leer palabras de </a:t>
            </a:r>
            <a:r>
              <a:rPr lang="en-US" sz="2000" dirty="0" err="1" smtClean="0">
                <a:latin typeface="+mj-lt"/>
              </a:rPr>
              <a:t>manera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correcta</a:t>
            </a:r>
            <a:r>
              <a:rPr lang="en-US" sz="2000" dirty="0" smtClean="0">
                <a:latin typeface="+mj-lt"/>
              </a:rPr>
              <a:t>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 err="1" smtClean="0">
                <a:latin typeface="+mj-lt"/>
              </a:rPr>
              <a:t>Expresión</a:t>
            </a:r>
            <a:r>
              <a:rPr lang="en-US" sz="2000" dirty="0" smtClean="0">
                <a:latin typeface="+mj-lt"/>
              </a:rPr>
              <a:t>—Leer con un </a:t>
            </a:r>
            <a:r>
              <a:rPr lang="en-US" sz="2000" dirty="0" err="1" smtClean="0">
                <a:latin typeface="+mj-lt"/>
              </a:rPr>
              <a:t>tono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conversación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b="1" dirty="0" err="1" smtClean="0">
                <a:latin typeface="+mj-lt"/>
              </a:rPr>
              <a:t>Fraseo</a:t>
            </a:r>
            <a:r>
              <a:rPr lang="en-US" sz="2000" dirty="0" smtClean="0">
                <a:latin typeface="+mj-lt"/>
              </a:rPr>
              <a:t>—</a:t>
            </a:r>
            <a:r>
              <a:rPr lang="en-US" sz="2000" dirty="0" err="1" smtClean="0">
                <a:latin typeface="+mj-lt"/>
              </a:rPr>
              <a:t>Poner</a:t>
            </a:r>
            <a:r>
              <a:rPr lang="en-US" sz="2000" dirty="0" smtClean="0">
                <a:latin typeface="+mj-lt"/>
              </a:rPr>
              <a:t> el </a:t>
            </a:r>
            <a:r>
              <a:rPr lang="en-US" sz="2000" dirty="0" err="1" smtClean="0">
                <a:latin typeface="+mj-lt"/>
              </a:rPr>
              <a:t>énfasis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correcto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las palabras </a:t>
            </a:r>
            <a:r>
              <a:rPr lang="en-US" sz="2000" dirty="0" err="1" smtClean="0">
                <a:latin typeface="+mj-lt"/>
              </a:rPr>
              <a:t>considerando</a:t>
            </a:r>
            <a:r>
              <a:rPr lang="en-US" sz="2000" dirty="0" smtClean="0">
                <a:latin typeface="+mj-lt"/>
              </a:rPr>
              <a:t> la </a:t>
            </a:r>
            <a:r>
              <a:rPr lang="en-US" sz="2000" dirty="0" err="1" smtClean="0">
                <a:latin typeface="+mj-lt"/>
              </a:rPr>
              <a:t>puntución</a:t>
            </a:r>
            <a:r>
              <a:rPr lang="en-US" sz="2000" dirty="0" smtClean="0">
                <a:latin typeface="+mj-lt"/>
              </a:rPr>
              <a:t> y el </a:t>
            </a:r>
            <a:r>
              <a:rPr lang="en-US" sz="2000" dirty="0" err="1" smtClean="0">
                <a:latin typeface="+mj-lt"/>
              </a:rPr>
              <a:t>tamaño</a:t>
            </a:r>
            <a:r>
              <a:rPr lang="en-US" sz="2000" dirty="0" smtClean="0">
                <a:latin typeface="+mj-lt"/>
              </a:rPr>
              <a:t> de la </a:t>
            </a:r>
            <a:r>
              <a:rPr lang="en-US" sz="2000" dirty="0" err="1" smtClean="0">
                <a:latin typeface="+mj-lt"/>
              </a:rPr>
              <a:t>oración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b="1" dirty="0" err="1" smtClean="0">
                <a:latin typeface="+mj-lt"/>
              </a:rPr>
              <a:t>Ritmo</a:t>
            </a:r>
            <a:r>
              <a:rPr lang="en-US" sz="2000" dirty="0" smtClean="0">
                <a:latin typeface="+mj-lt"/>
              </a:rPr>
              <a:t>—Leer a un </a:t>
            </a:r>
            <a:r>
              <a:rPr lang="en-US" sz="2000" dirty="0" err="1" smtClean="0">
                <a:latin typeface="+mj-lt"/>
              </a:rPr>
              <a:t>ritmo</a:t>
            </a:r>
            <a:r>
              <a:rPr lang="en-US" sz="2000" dirty="0" smtClean="0">
                <a:latin typeface="+mj-lt"/>
              </a:rPr>
              <a:t> que </a:t>
            </a:r>
            <a:r>
              <a:rPr lang="en-US" sz="2000" dirty="0" err="1" smtClean="0">
                <a:latin typeface="+mj-lt"/>
              </a:rPr>
              <a:t>controbuye</a:t>
            </a:r>
            <a:r>
              <a:rPr lang="en-US" sz="2000" dirty="0" smtClean="0">
                <a:latin typeface="+mj-lt"/>
              </a:rPr>
              <a:t> con la </a:t>
            </a:r>
            <a:r>
              <a:rPr lang="en-US" sz="2000" dirty="0" err="1" smtClean="0">
                <a:latin typeface="+mj-lt"/>
              </a:rPr>
              <a:t>comprensión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97" y="1806196"/>
            <a:ext cx="11082435" cy="47936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 smtClean="0">
                <a:latin typeface="+mj-lt"/>
              </a:rPr>
              <a:t>Los </a:t>
            </a:r>
            <a:r>
              <a:rPr lang="en-US" sz="3400" dirty="0" err="1">
                <a:latin typeface="+mj-lt"/>
              </a:rPr>
              <a:t>buenos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lectores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leen</a:t>
            </a:r>
            <a:r>
              <a:rPr lang="en-US" sz="3400" dirty="0">
                <a:latin typeface="+mj-lt"/>
              </a:rPr>
              <a:t> mucho </a:t>
            </a:r>
            <a:r>
              <a:rPr lang="en-US" sz="3400" dirty="0" err="1">
                <a:latin typeface="+mj-lt"/>
              </a:rPr>
              <a:t>mejor</a:t>
            </a:r>
            <a:r>
              <a:rPr lang="en-US" sz="3400" dirty="0">
                <a:latin typeface="+mj-lt"/>
              </a:rPr>
              <a:t> que </a:t>
            </a:r>
            <a:r>
              <a:rPr lang="en-US" sz="3400" dirty="0" err="1">
                <a:latin typeface="+mj-lt"/>
              </a:rPr>
              <a:t>los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lectores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débiles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porque</a:t>
            </a:r>
            <a:r>
              <a:rPr lang="en-US" sz="3400" dirty="0">
                <a:latin typeface="+mj-lt"/>
              </a:rPr>
              <a:t> </a:t>
            </a:r>
            <a:r>
              <a:rPr lang="en-US" sz="3400" dirty="0" err="1">
                <a:latin typeface="+mj-lt"/>
              </a:rPr>
              <a:t>ellos</a:t>
            </a:r>
            <a:r>
              <a:rPr lang="en-US" sz="3400" dirty="0" smtClean="0">
                <a:latin typeface="+mj-lt"/>
              </a:rPr>
              <a:t>: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Reconocen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las palabras </a:t>
            </a:r>
            <a:r>
              <a:rPr lang="en-US" sz="3200" dirty="0" err="1" smtClean="0">
                <a:latin typeface="+mj-lt"/>
              </a:rPr>
              <a:t>instantáneamente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Usan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precisión</a:t>
            </a:r>
            <a:r>
              <a:rPr lang="en-US" sz="3200" dirty="0">
                <a:latin typeface="+mj-lt"/>
              </a:rPr>
              <a:t> las </a:t>
            </a:r>
            <a:r>
              <a:rPr lang="en-US" sz="3200" dirty="0" err="1">
                <a:latin typeface="+mj-lt"/>
              </a:rPr>
              <a:t>habilidades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>
                <a:latin typeface="+mj-lt"/>
              </a:rPr>
              <a:t>decodificación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fonética</a:t>
            </a:r>
            <a:r>
              <a:rPr lang="en-US" sz="3200" dirty="0">
                <a:latin typeface="+mj-lt"/>
              </a:rPr>
              <a:t>.</a:t>
            </a:r>
          </a:p>
          <a:p>
            <a:pPr lvl="1"/>
            <a:r>
              <a:rPr lang="en-US" sz="3200" dirty="0" err="1" smtClean="0">
                <a:latin typeface="+mj-lt"/>
              </a:rPr>
              <a:t>Practican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la </a:t>
            </a:r>
            <a:r>
              <a:rPr lang="en-US" sz="3200" dirty="0" err="1">
                <a:latin typeface="+mj-lt"/>
              </a:rPr>
              <a:t>lectura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de </a:t>
            </a:r>
            <a:r>
              <a:rPr lang="en-US" sz="3200" dirty="0" err="1" smtClean="0">
                <a:latin typeface="+mj-lt"/>
              </a:rPr>
              <a:t>manera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temprana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y </a:t>
            </a:r>
            <a:r>
              <a:rPr lang="en-US" sz="3200" dirty="0" smtClean="0">
                <a:latin typeface="+mj-lt"/>
              </a:rPr>
              <a:t>con </a:t>
            </a:r>
            <a:r>
              <a:rPr lang="en-US" sz="3200" dirty="0" err="1" smtClean="0">
                <a:latin typeface="+mj-lt"/>
              </a:rPr>
              <a:t>frecuencia</a:t>
            </a:r>
            <a:endParaRPr lang="en-US" sz="3200" dirty="0">
              <a:latin typeface="+mj-lt"/>
            </a:endParaRPr>
          </a:p>
          <a:p>
            <a:pPr marL="457200" lvl="1" indent="0">
              <a:buNone/>
            </a:pPr>
            <a:r>
              <a:rPr lang="en-US" sz="3200" b="1" dirty="0" err="1" smtClean="0">
                <a:latin typeface="+mj-lt"/>
              </a:rPr>
              <a:t>Por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lo </a:t>
            </a:r>
            <a:r>
              <a:rPr lang="en-US" sz="3200" b="1" dirty="0" err="1">
                <a:latin typeface="+mj-lt"/>
              </a:rPr>
              <a:t>tanto</a:t>
            </a:r>
            <a:r>
              <a:rPr lang="en-US" sz="3200" b="1" dirty="0">
                <a:latin typeface="+mj-lt"/>
              </a:rPr>
              <a:t>, </a:t>
            </a:r>
            <a:r>
              <a:rPr lang="en-US" sz="3200" b="1" dirty="0" err="1">
                <a:latin typeface="+mj-lt"/>
              </a:rPr>
              <a:t>los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buenos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lectores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estan</a:t>
            </a:r>
            <a:r>
              <a:rPr lang="en-US" sz="3200" b="1" dirty="0">
                <a:latin typeface="+mj-lt"/>
              </a:rPr>
              <a:t> mas </a:t>
            </a:r>
            <a:r>
              <a:rPr lang="en-US" sz="3200" b="1" dirty="0" err="1">
                <a:latin typeface="+mj-lt"/>
              </a:rPr>
              <a:t>expuestos</a:t>
            </a:r>
            <a:r>
              <a:rPr lang="en-US" sz="3200" b="1" dirty="0">
                <a:latin typeface="+mj-lt"/>
              </a:rPr>
              <a:t> a </a:t>
            </a:r>
            <a:r>
              <a:rPr lang="en-US" sz="3200" b="1" dirty="0" err="1">
                <a:latin typeface="+mj-lt"/>
              </a:rPr>
              <a:t>los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textos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impresos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porque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disfrutan</a:t>
            </a:r>
            <a:r>
              <a:rPr lang="en-US" sz="3200" b="1" dirty="0">
                <a:latin typeface="+mj-lt"/>
              </a:rPr>
              <a:t> y </a:t>
            </a:r>
            <a:r>
              <a:rPr lang="en-US" sz="3200" b="1" dirty="0" err="1">
                <a:latin typeface="+mj-lt"/>
              </a:rPr>
              <a:t>participan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en</a:t>
            </a:r>
            <a:r>
              <a:rPr lang="en-US" sz="3200" b="1" dirty="0">
                <a:latin typeface="+mj-lt"/>
              </a:rPr>
              <a:t> la </a:t>
            </a:r>
            <a:r>
              <a:rPr lang="en-US" sz="3200" b="1" dirty="0" err="1">
                <a:latin typeface="+mj-lt"/>
              </a:rPr>
              <a:t>actividad</a:t>
            </a:r>
            <a:r>
              <a:rPr lang="en-US" sz="3200" b="1" dirty="0">
                <a:latin typeface="+mj-lt"/>
              </a:rPr>
              <a:t> de la </a:t>
            </a:r>
            <a:r>
              <a:rPr lang="en-US" sz="3200" b="1" dirty="0" err="1">
                <a:latin typeface="+mj-lt"/>
              </a:rPr>
              <a:t>lectura</a:t>
            </a:r>
            <a:r>
              <a:rPr lang="en-US" sz="3200" b="1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latin typeface="+mj-lt"/>
            </a:endParaRPr>
          </a:p>
          <a:p>
            <a:pPr marL="0" indent="0">
              <a:buNone/>
            </a:pPr>
            <a:r>
              <a:rPr lang="en-US" sz="3400" dirty="0" err="1" smtClean="0">
                <a:latin typeface="+mj-lt"/>
              </a:rPr>
              <a:t>Por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otro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lado</a:t>
            </a:r>
            <a:r>
              <a:rPr lang="en-US" sz="3400" dirty="0" smtClean="0">
                <a:latin typeface="+mj-lt"/>
              </a:rPr>
              <a:t>, </a:t>
            </a:r>
            <a:r>
              <a:rPr lang="en-US" sz="3400" dirty="0" err="1" smtClean="0">
                <a:latin typeface="+mj-lt"/>
              </a:rPr>
              <a:t>los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lectores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débiles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tienen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problemas</a:t>
            </a:r>
            <a:r>
              <a:rPr lang="en-US" sz="3400" dirty="0" smtClean="0">
                <a:latin typeface="+mj-lt"/>
              </a:rPr>
              <a:t> con: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Reconocimiento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automático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de las </a:t>
            </a:r>
            <a:r>
              <a:rPr lang="en-US" sz="3200" dirty="0" smtClean="0">
                <a:latin typeface="+mj-lt"/>
              </a:rPr>
              <a:t>palabras.</a:t>
            </a:r>
            <a:endParaRPr lang="en-US" sz="3200" dirty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Aplicación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de </a:t>
            </a:r>
            <a:r>
              <a:rPr lang="en-US" sz="3200" dirty="0" err="1">
                <a:latin typeface="+mj-lt"/>
              </a:rPr>
              <a:t>sus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habilidades</a:t>
            </a:r>
            <a:r>
              <a:rPr lang="en-US" sz="3200" dirty="0">
                <a:latin typeface="+mj-lt"/>
              </a:rPr>
              <a:t> para </a:t>
            </a:r>
            <a:r>
              <a:rPr lang="en-US" sz="3200" dirty="0" err="1">
                <a:latin typeface="+mj-lt"/>
              </a:rPr>
              <a:t>utilizar</a:t>
            </a:r>
            <a:r>
              <a:rPr lang="en-US" sz="3200" dirty="0">
                <a:latin typeface="+mj-lt"/>
              </a:rPr>
              <a:t> el </a:t>
            </a:r>
            <a:r>
              <a:rPr lang="en-US" sz="3200" dirty="0" err="1" smtClean="0">
                <a:latin typeface="+mj-lt"/>
              </a:rPr>
              <a:t>método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fonético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fácilmente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y con </a:t>
            </a:r>
            <a:r>
              <a:rPr lang="en-US" sz="3200" dirty="0" err="1" smtClean="0">
                <a:latin typeface="+mj-lt"/>
              </a:rPr>
              <a:t>precisión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pPr lvl="1"/>
            <a:r>
              <a:rPr lang="en-US" sz="3200" dirty="0" err="1" smtClean="0">
                <a:latin typeface="+mj-lt"/>
              </a:rPr>
              <a:t>Esto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tiene</a:t>
            </a:r>
            <a:r>
              <a:rPr lang="en-US" sz="3200" dirty="0" smtClean="0">
                <a:latin typeface="+mj-lt"/>
              </a:rPr>
              <a:t> un </a:t>
            </a:r>
            <a:r>
              <a:rPr lang="en-US" sz="3200" dirty="0" err="1" smtClean="0">
                <a:latin typeface="+mj-lt"/>
              </a:rPr>
              <a:t>impacto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negativo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en</a:t>
            </a:r>
            <a:r>
              <a:rPr lang="en-US" sz="3200" dirty="0" smtClean="0">
                <a:latin typeface="+mj-lt"/>
              </a:rPr>
              <a:t> la </a:t>
            </a:r>
            <a:r>
              <a:rPr lang="en-US" sz="3200" dirty="0" err="1" smtClean="0">
                <a:latin typeface="+mj-lt"/>
              </a:rPr>
              <a:t>comprensión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  <a:p>
            <a:pPr marL="457200" lvl="1" indent="0">
              <a:buNone/>
            </a:pPr>
            <a:r>
              <a:rPr lang="en-US" sz="3200" b="1" dirty="0" smtClean="0">
                <a:latin typeface="+mj-lt"/>
              </a:rPr>
              <a:t>Los </a:t>
            </a:r>
            <a:r>
              <a:rPr lang="en-US" sz="3200" b="1" dirty="0" err="1" smtClean="0">
                <a:latin typeface="+mj-lt"/>
              </a:rPr>
              <a:t>lectores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débiles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evitan</a:t>
            </a:r>
            <a:r>
              <a:rPr lang="en-US" sz="3200" b="1" dirty="0">
                <a:latin typeface="+mj-lt"/>
              </a:rPr>
              <a:t> leer </a:t>
            </a:r>
            <a:r>
              <a:rPr lang="en-US" sz="3200" b="1" dirty="0" err="1">
                <a:latin typeface="+mj-lt"/>
              </a:rPr>
              <a:t>porque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difícil</a:t>
            </a:r>
            <a:r>
              <a:rPr lang="en-US" sz="3200" b="1" dirty="0">
                <a:latin typeface="+mj-lt"/>
              </a:rPr>
              <a:t>, </a:t>
            </a:r>
            <a:r>
              <a:rPr lang="en-US" sz="3200" b="1" dirty="0" err="1">
                <a:latin typeface="+mj-lt"/>
              </a:rPr>
              <a:t>frustrante</a:t>
            </a:r>
            <a:r>
              <a:rPr lang="en-US" sz="3200" b="1" dirty="0">
                <a:latin typeface="+mj-lt"/>
              </a:rPr>
              <a:t> y </a:t>
            </a:r>
            <a:r>
              <a:rPr lang="en-US" sz="3200" b="1" dirty="0" smtClean="0">
                <a:latin typeface="+mj-lt"/>
              </a:rPr>
              <a:t>no lo </a:t>
            </a:r>
            <a:r>
              <a:rPr lang="en-US" sz="3200" b="1" dirty="0" err="1">
                <a:latin typeface="+mj-lt"/>
              </a:rPr>
              <a:t>disfrutan</a:t>
            </a:r>
            <a:r>
              <a:rPr lang="en-US" sz="3200" b="1" dirty="0">
                <a:latin typeface="+mj-lt"/>
              </a:rPr>
              <a:t>. </a:t>
            </a:r>
            <a:r>
              <a:rPr lang="en-US" sz="3200" b="1" dirty="0" err="1">
                <a:latin typeface="+mj-lt"/>
              </a:rPr>
              <a:t>Consecuentemente</a:t>
            </a:r>
            <a:r>
              <a:rPr lang="en-US" sz="3200" b="1" dirty="0">
                <a:latin typeface="+mj-lt"/>
              </a:rPr>
              <a:t>, a </a:t>
            </a:r>
            <a:r>
              <a:rPr lang="en-US" sz="3200" b="1" dirty="0" err="1" smtClean="0">
                <a:latin typeface="+mj-lt"/>
              </a:rPr>
              <a:t>través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del </a:t>
            </a:r>
            <a:r>
              <a:rPr lang="en-US" sz="3200" b="1" dirty="0" err="1">
                <a:latin typeface="+mj-lt"/>
              </a:rPr>
              <a:t>tiempo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lectores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débiles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están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expuestos</a:t>
            </a:r>
            <a:r>
              <a:rPr lang="en-US" sz="3200" b="1" dirty="0">
                <a:latin typeface="+mj-lt"/>
              </a:rPr>
              <a:t> a </a:t>
            </a:r>
            <a:r>
              <a:rPr lang="en-US" sz="3200" b="1" dirty="0" err="1">
                <a:latin typeface="+mj-lt"/>
              </a:rPr>
              <a:t>muchas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menos</a:t>
            </a:r>
            <a:r>
              <a:rPr lang="en-US" sz="3200" b="1" dirty="0">
                <a:latin typeface="+mj-lt"/>
              </a:rPr>
              <a:t> palabras, </a:t>
            </a:r>
            <a:r>
              <a:rPr lang="en-US" sz="3200" b="1" dirty="0" err="1" smtClean="0">
                <a:latin typeface="+mj-lt"/>
              </a:rPr>
              <a:t>tienen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menos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práctica</a:t>
            </a:r>
            <a:r>
              <a:rPr lang="en-US" sz="3200" b="1" dirty="0">
                <a:latin typeface="+mj-lt"/>
              </a:rPr>
              <a:t> y se </a:t>
            </a:r>
            <a:r>
              <a:rPr lang="en-US" sz="3200" b="1" dirty="0" err="1">
                <a:latin typeface="+mj-lt"/>
              </a:rPr>
              <a:t>sienten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incómodos</a:t>
            </a:r>
            <a:r>
              <a:rPr lang="en-US" sz="3200" b="1" dirty="0">
                <a:latin typeface="+mj-lt"/>
              </a:rPr>
              <a:t> con </a:t>
            </a:r>
            <a:r>
              <a:rPr lang="en-US" sz="3200" b="1" dirty="0" err="1">
                <a:latin typeface="+mj-lt"/>
              </a:rPr>
              <a:t>una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tarea</a:t>
            </a:r>
            <a:r>
              <a:rPr lang="en-US" sz="3200" b="1" dirty="0">
                <a:latin typeface="+mj-lt"/>
              </a:rPr>
              <a:t> que a menudo no </a:t>
            </a:r>
            <a:r>
              <a:rPr lang="en-US" sz="3200" b="1" dirty="0" err="1">
                <a:latin typeface="+mj-lt"/>
              </a:rPr>
              <a:t>es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gratificante</a:t>
            </a:r>
            <a:r>
              <a:rPr lang="en-US" sz="3200" b="1" dirty="0">
                <a:latin typeface="+mj-lt"/>
              </a:rPr>
              <a:t>.</a:t>
            </a:r>
          </a:p>
          <a:p>
            <a:pPr marL="342900" lvl="1" indent="0">
              <a:buNone/>
            </a:pPr>
            <a:endParaRPr lang="en-US" sz="22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97" y="258597"/>
            <a:ext cx="9166628" cy="1104982"/>
          </a:xfrm>
        </p:spPr>
        <p:txBody>
          <a:bodyPr>
            <a:normAutofit/>
          </a:bodyPr>
          <a:lstStyle/>
          <a:p>
            <a:r>
              <a:rPr lang="en-US" sz="3600" b="1" dirty="0"/>
              <a:t>Why is Fluency Important</a:t>
            </a:r>
            <a:r>
              <a:rPr lang="en-US" sz="3600" b="1" dirty="0" smtClean="0"/>
              <a:t>?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qué</a:t>
            </a:r>
            <a:r>
              <a:rPr lang="en-US" sz="3200" dirty="0" smtClean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importante</a:t>
            </a:r>
            <a:r>
              <a:rPr lang="en-US" sz="3200" dirty="0"/>
              <a:t> la </a:t>
            </a:r>
            <a:r>
              <a:rPr lang="en-US" sz="3200" dirty="0" err="1"/>
              <a:t>Fluidez</a:t>
            </a:r>
            <a:r>
              <a:rPr lang="en-US" sz="3200" dirty="0"/>
              <a:t>?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322" y="348587"/>
            <a:ext cx="8819489" cy="9606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Fluency:  Instructional </a:t>
            </a:r>
            <a:r>
              <a:rPr lang="en-US" b="1" dirty="0" smtClean="0"/>
              <a:t>Strategies</a:t>
            </a:r>
            <a:br>
              <a:rPr lang="en-US" b="1" dirty="0" smtClean="0"/>
            </a:br>
            <a:r>
              <a:rPr lang="en-US" dirty="0" err="1" smtClean="0"/>
              <a:t>Fluidez</a:t>
            </a:r>
            <a:r>
              <a:rPr lang="en-US" dirty="0"/>
              <a:t>: </a:t>
            </a:r>
            <a:r>
              <a:rPr lang="en-US" dirty="0" err="1"/>
              <a:t>Estrategias</a:t>
            </a:r>
            <a:r>
              <a:rPr lang="en-US" dirty="0"/>
              <a:t> de </a:t>
            </a:r>
            <a:r>
              <a:rPr lang="en-US" dirty="0" err="1"/>
              <a:t>Ensenanza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032" y="1630098"/>
            <a:ext cx="9721179" cy="45789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Hay </a:t>
            </a:r>
            <a:r>
              <a:rPr lang="en-US" sz="2400" dirty="0" err="1">
                <a:latin typeface="+mj-lt"/>
              </a:rPr>
              <a:t>una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serie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estrategias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enseñanza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que </a:t>
            </a:r>
            <a:r>
              <a:rPr lang="en-US" sz="2400" dirty="0" err="1">
                <a:latin typeface="+mj-lt"/>
              </a:rPr>
              <a:t>pueden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usarse</a:t>
            </a:r>
            <a:r>
              <a:rPr lang="en-US" sz="2400" dirty="0">
                <a:latin typeface="+mj-lt"/>
              </a:rPr>
              <a:t> para </a:t>
            </a:r>
            <a:r>
              <a:rPr lang="en-US" sz="2400" dirty="0" err="1">
                <a:latin typeface="+mj-lt"/>
              </a:rPr>
              <a:t>hacer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practicar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alumnos</a:t>
            </a:r>
            <a:r>
              <a:rPr lang="en-US" sz="2400" dirty="0">
                <a:latin typeface="+mj-lt"/>
              </a:rPr>
              <a:t> la </a:t>
            </a:r>
            <a:r>
              <a:rPr lang="en-US" sz="2400" dirty="0" err="1">
                <a:latin typeface="+mj-lt"/>
              </a:rPr>
              <a:t>fluidez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la </a:t>
            </a:r>
            <a:r>
              <a:rPr lang="en-US" sz="2400" dirty="0" err="1">
                <a:latin typeface="+mj-lt"/>
              </a:rPr>
              <a:t>lectura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 smtClean="0">
                <a:latin typeface="+mj-lt"/>
              </a:rPr>
              <a:t>Lee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voz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alta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alumnos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diariamente</a:t>
            </a:r>
            <a:r>
              <a:rPr lang="en-US" sz="2400" dirty="0">
                <a:latin typeface="+mj-lt"/>
              </a:rPr>
              <a:t> - no </a:t>
            </a:r>
            <a:r>
              <a:rPr lang="en-US" sz="2400" dirty="0" err="1">
                <a:latin typeface="+mj-lt"/>
              </a:rPr>
              <a:t>importa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edades</a:t>
            </a:r>
            <a:r>
              <a:rPr lang="en-US" sz="2400" dirty="0">
                <a:latin typeface="+mj-lt"/>
              </a:rPr>
              <a:t>- TODOS LOS DIAS!</a:t>
            </a:r>
          </a:p>
          <a:p>
            <a:r>
              <a:rPr lang="en-US" sz="2400" dirty="0" err="1" smtClean="0">
                <a:latin typeface="+mj-lt"/>
              </a:rPr>
              <a:t>Teatro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de </a:t>
            </a:r>
            <a:r>
              <a:rPr lang="en-US" sz="2400" dirty="0" err="1">
                <a:latin typeface="+mj-lt"/>
              </a:rPr>
              <a:t>lectores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 err="1" smtClean="0">
                <a:latin typeface="+mj-lt"/>
              </a:rPr>
              <a:t>Practicar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con </a:t>
            </a:r>
            <a:r>
              <a:rPr lang="en-US" sz="2400" dirty="0" err="1" smtClean="0">
                <a:latin typeface="+mj-lt"/>
              </a:rPr>
              <a:t>poesía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y </a:t>
            </a:r>
            <a:r>
              <a:rPr lang="en-US" sz="2400" dirty="0" err="1">
                <a:latin typeface="+mj-lt"/>
              </a:rPr>
              <a:t>canciones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infantiles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Tarjetas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con </a:t>
            </a:r>
            <a:r>
              <a:rPr lang="en-US" sz="2400" dirty="0" err="1" smtClean="0">
                <a:latin typeface="+mj-lt"/>
              </a:rPr>
              <a:t>actividades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fluidez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>
                <a:latin typeface="+mj-lt"/>
                <a:hlinkClick r:id="rId3"/>
              </a:rPr>
              <a:t>https://www.teacherspayteachers.com/Product/Fluency-Task-Cards-BUNDLE-Oral-Reading-Fluency-Practice--687584</a:t>
            </a:r>
            <a:r>
              <a:rPr lang="en-US" sz="2400" dirty="0">
                <a:latin typeface="+mj-lt"/>
              </a:rPr>
              <a:t> </a:t>
            </a:r>
          </a:p>
          <a:p>
            <a:r>
              <a:rPr lang="en-US" sz="2400" dirty="0" err="1" smtClean="0">
                <a:latin typeface="+mj-lt"/>
              </a:rPr>
              <a:t>Enseñar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estudiantes</a:t>
            </a:r>
            <a:r>
              <a:rPr lang="en-US" sz="2400" dirty="0">
                <a:latin typeface="+mj-lt"/>
              </a:rPr>
              <a:t> a leer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signos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puntuación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con </a:t>
            </a:r>
            <a:r>
              <a:rPr lang="en-US" sz="2400" dirty="0" err="1">
                <a:latin typeface="+mj-lt"/>
              </a:rPr>
              <a:t>exactitud</a:t>
            </a:r>
            <a:r>
              <a:rPr lang="en-US" sz="2400" dirty="0">
                <a:latin typeface="+mj-lt"/>
              </a:rPr>
              <a:t> y </a:t>
            </a:r>
            <a:r>
              <a:rPr lang="en-US" sz="2400" dirty="0" err="1">
                <a:latin typeface="+mj-lt"/>
              </a:rPr>
              <a:t>expresividad</a:t>
            </a:r>
            <a:r>
              <a:rPr lang="en-US" sz="2400" dirty="0" smtClean="0">
                <a:latin typeface="+mj-lt"/>
              </a:rPr>
              <a:t>.</a:t>
            </a:r>
          </a:p>
          <a:p>
            <a:r>
              <a:rPr lang="en-US" sz="2400" dirty="0" err="1" smtClean="0">
                <a:latin typeface="+mj-lt"/>
              </a:rPr>
              <a:t>Proveer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oportunidades</a:t>
            </a:r>
            <a:r>
              <a:rPr lang="en-US" sz="2400" dirty="0">
                <a:latin typeface="+mj-lt"/>
              </a:rPr>
              <a:t> para que lean </a:t>
            </a:r>
            <a:r>
              <a:rPr lang="en-US" sz="2400" dirty="0" err="1">
                <a:latin typeface="+mj-lt"/>
              </a:rPr>
              <a:t>texto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decodificable</a:t>
            </a:r>
            <a:r>
              <a:rPr lang="en-US" sz="24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VOCABULARY:  What is it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/>
              <a:t> VOCABULARIO: Que </a:t>
            </a:r>
            <a:r>
              <a:rPr lang="en-US" sz="3600" dirty="0" err="1"/>
              <a:t>es</a:t>
            </a:r>
            <a:r>
              <a:rPr lang="en-US" sz="3600" dirty="0"/>
              <a:t>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9128"/>
            <a:ext cx="4697327" cy="442371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+mj-lt"/>
              </a:rPr>
              <a:t>Entender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palabras para </a:t>
            </a:r>
            <a:r>
              <a:rPr lang="en-US" sz="2400" dirty="0" err="1">
                <a:latin typeface="+mj-lt"/>
              </a:rPr>
              <a:t>comprender</a:t>
            </a:r>
            <a:r>
              <a:rPr lang="en-US" sz="2400" dirty="0">
                <a:latin typeface="+mj-lt"/>
              </a:rPr>
              <a:t> lo que se lee.</a:t>
            </a:r>
          </a:p>
          <a:p>
            <a:r>
              <a:rPr lang="en-US" sz="2400" dirty="0" err="1" smtClean="0">
                <a:latin typeface="+mj-lt"/>
              </a:rPr>
              <a:t>Escuchar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vocabulario</a:t>
            </a:r>
            <a:r>
              <a:rPr lang="en-US" sz="2400" dirty="0">
                <a:latin typeface="+mj-lt"/>
              </a:rPr>
              <a:t>: palabras que </a:t>
            </a:r>
            <a:r>
              <a:rPr lang="en-US" sz="2400" dirty="0" err="1">
                <a:latin typeface="+mj-lt"/>
              </a:rPr>
              <a:t>escuchamos</a:t>
            </a:r>
            <a:r>
              <a:rPr lang="en-US" sz="2400" dirty="0">
                <a:latin typeface="+mj-lt"/>
              </a:rPr>
              <a:t> y </a:t>
            </a:r>
            <a:r>
              <a:rPr lang="en-US" sz="2400" dirty="0" err="1">
                <a:latin typeface="+mj-lt"/>
              </a:rPr>
              <a:t>comprendemos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 err="1" smtClean="0">
                <a:latin typeface="+mj-lt"/>
              </a:rPr>
              <a:t>Hablar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vocabulario</a:t>
            </a:r>
            <a:r>
              <a:rPr lang="en-US" sz="2400" dirty="0">
                <a:latin typeface="+mj-lt"/>
              </a:rPr>
              <a:t>: Palabras que </a:t>
            </a:r>
            <a:r>
              <a:rPr lang="en-US" sz="2400" dirty="0" err="1">
                <a:latin typeface="+mj-lt"/>
              </a:rPr>
              <a:t>podemos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usar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correctamente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conversaci´On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 smtClean="0">
                <a:latin typeface="+mj-lt"/>
              </a:rPr>
              <a:t>Leer </a:t>
            </a:r>
            <a:r>
              <a:rPr lang="en-US" sz="2400" dirty="0">
                <a:latin typeface="+mj-lt"/>
              </a:rPr>
              <a:t>y </a:t>
            </a:r>
            <a:r>
              <a:rPr lang="en-US" sz="2400" dirty="0" err="1">
                <a:latin typeface="+mj-lt"/>
              </a:rPr>
              <a:t>escribir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vocabulario</a:t>
            </a:r>
            <a:r>
              <a:rPr lang="en-US" sz="2400" dirty="0">
                <a:latin typeface="+mj-lt"/>
              </a:rPr>
              <a:t>: palabras que </a:t>
            </a:r>
            <a:r>
              <a:rPr lang="en-US" sz="2400" dirty="0" err="1">
                <a:latin typeface="+mj-lt"/>
              </a:rPr>
              <a:t>podemos</a:t>
            </a:r>
            <a:r>
              <a:rPr lang="en-US" sz="2400" dirty="0">
                <a:latin typeface="+mj-lt"/>
              </a:rPr>
              <a:t> leer y </a:t>
            </a:r>
            <a:r>
              <a:rPr lang="en-US" sz="2400" dirty="0" err="1">
                <a:latin typeface="+mj-lt"/>
              </a:rPr>
              <a:t>usar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nuestra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escritura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comprension</a:t>
            </a:r>
            <a:r>
              <a:rPr lang="en-US" sz="2400" dirty="0">
                <a:latin typeface="+mj-lt"/>
              </a:rPr>
              <a:t>.</a:t>
            </a:r>
          </a:p>
          <a:p>
            <a:pPr marL="257175" indent="-257175"/>
            <a:endParaRPr lang="en-US" sz="40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829954"/>
              </p:ext>
            </p:extLst>
          </p:nvPr>
        </p:nvGraphicFramePr>
        <p:xfrm>
          <a:off x="5855368" y="1991408"/>
          <a:ext cx="5498432" cy="383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69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Why is Vocabulary Important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importante</a:t>
            </a:r>
            <a:r>
              <a:rPr lang="en-US" sz="3600" dirty="0"/>
              <a:t> el </a:t>
            </a:r>
            <a:r>
              <a:rPr lang="en-US" sz="3600" dirty="0" err="1"/>
              <a:t>vocabulario</a:t>
            </a:r>
            <a:r>
              <a:rPr lang="en-US" sz="3600" dirty="0"/>
              <a:t>?</a:t>
            </a:r>
            <a:endParaRPr lang="en-US" sz="3600" b="1" dirty="0"/>
          </a:p>
        </p:txBody>
      </p:sp>
      <p:pic>
        <p:nvPicPr>
          <p:cNvPr id="9" name="Picture Placeholder 8" descr="Promoção da leitura | Revista Fábula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6" y="1959796"/>
            <a:ext cx="3111456" cy="2342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855316" y="4570913"/>
            <a:ext cx="3377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Durante el </a:t>
            </a:r>
            <a:r>
              <a:rPr lang="en-US" sz="2000" dirty="0" err="1">
                <a:latin typeface="+mj-lt"/>
              </a:rPr>
              <a:t>desarrollo</a:t>
            </a:r>
            <a:r>
              <a:rPr lang="en-US" sz="2000" dirty="0">
                <a:latin typeface="+mj-lt"/>
              </a:rPr>
              <a:t> de la </a:t>
            </a:r>
            <a:r>
              <a:rPr lang="en-US" sz="2000" dirty="0" err="1">
                <a:latin typeface="+mj-lt"/>
              </a:rPr>
              <a:t>lectura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temprana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niños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pueden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comprender</a:t>
            </a:r>
            <a:r>
              <a:rPr lang="en-US" sz="2000" dirty="0">
                <a:latin typeface="+mj-lt"/>
              </a:rPr>
              <a:t> mucho </a:t>
            </a:r>
            <a:r>
              <a:rPr lang="en-US" sz="2000" dirty="0" err="1" smtClean="0">
                <a:latin typeface="+mj-lt"/>
              </a:rPr>
              <a:t>más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palabras al </a:t>
            </a:r>
            <a:r>
              <a:rPr lang="en-US" sz="2000" dirty="0" err="1">
                <a:latin typeface="+mj-lt"/>
              </a:rPr>
              <a:t>escuchar</a:t>
            </a:r>
            <a:r>
              <a:rPr lang="en-US" sz="2000" dirty="0">
                <a:latin typeface="+mj-lt"/>
              </a:rPr>
              <a:t> leer, que lo que </a:t>
            </a:r>
            <a:r>
              <a:rPr lang="en-US" sz="2000" dirty="0" err="1">
                <a:latin typeface="+mj-lt"/>
              </a:rPr>
              <a:t>pueden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realmente</a:t>
            </a:r>
            <a:r>
              <a:rPr lang="en-US" sz="2000" dirty="0">
                <a:latin typeface="+mj-lt"/>
              </a:rPr>
              <a:t> leer </a:t>
            </a:r>
            <a:r>
              <a:rPr lang="en-US" sz="2000" dirty="0" err="1">
                <a:latin typeface="+mj-lt"/>
              </a:rPr>
              <a:t>por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sí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mismos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1595" y="1640938"/>
            <a:ext cx="42175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</a:t>
            </a:r>
            <a:r>
              <a:rPr lang="en-US" sz="2000" dirty="0" err="1">
                <a:latin typeface="+mj-lt"/>
              </a:rPr>
              <a:t>medida</a:t>
            </a:r>
            <a:r>
              <a:rPr lang="en-US" sz="2000" dirty="0">
                <a:latin typeface="+mj-lt"/>
              </a:rPr>
              <a:t> que </a:t>
            </a:r>
            <a:r>
              <a:rPr lang="en-US" sz="2000" dirty="0" err="1">
                <a:latin typeface="+mj-lt"/>
              </a:rPr>
              <a:t>los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estudiantes</a:t>
            </a:r>
            <a:r>
              <a:rPr lang="en-US" sz="2000" dirty="0">
                <a:latin typeface="+mj-lt"/>
              </a:rPr>
              <a:t> se </a:t>
            </a:r>
            <a:r>
              <a:rPr lang="en-US" sz="2000" dirty="0" err="1">
                <a:latin typeface="+mj-lt"/>
              </a:rPr>
              <a:t>convierten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lectores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competentes</a:t>
            </a:r>
            <a:r>
              <a:rPr lang="en-US" sz="2000" dirty="0">
                <a:latin typeface="+mj-lt"/>
              </a:rPr>
              <a:t>, el </a:t>
            </a:r>
            <a:r>
              <a:rPr lang="en-US" sz="2000" dirty="0" err="1">
                <a:latin typeface="+mj-lt"/>
              </a:rPr>
              <a:t>conocimiento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su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vocabulario</a:t>
            </a:r>
            <a:r>
              <a:rPr lang="en-US" sz="2000" dirty="0">
                <a:latin typeface="+mj-lt"/>
              </a:rPr>
              <a:t> se </a:t>
            </a:r>
            <a:r>
              <a:rPr lang="en-US" sz="2000" dirty="0" err="1">
                <a:latin typeface="+mj-lt"/>
              </a:rPr>
              <a:t>expande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función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de la </a:t>
            </a:r>
            <a:r>
              <a:rPr lang="en-US" sz="2000" dirty="0" err="1">
                <a:latin typeface="+mj-lt"/>
              </a:rPr>
              <a:t>lectura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contínua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Más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palabras son </a:t>
            </a:r>
            <a:r>
              <a:rPr lang="en-US" sz="2000" dirty="0" err="1">
                <a:latin typeface="+mj-lt"/>
              </a:rPr>
              <a:t>aprendidas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leyendo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que de </a:t>
            </a:r>
            <a:r>
              <a:rPr lang="en-US" sz="2000" dirty="0" err="1">
                <a:latin typeface="+mj-lt"/>
              </a:rPr>
              <a:t>escuchar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lenguaje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hablado</a:t>
            </a:r>
            <a:r>
              <a:rPr lang="en-US" sz="2000" dirty="0">
                <a:latin typeface="+mj-lt"/>
              </a:rPr>
              <a:t>.</a:t>
            </a:r>
          </a:p>
        </p:txBody>
      </p:sp>
      <p:pic>
        <p:nvPicPr>
          <p:cNvPr id="14" name="Picture 13" descr="First Adult Summer Reading Prize Drawing June 11th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31" y="4043604"/>
            <a:ext cx="3148239" cy="2521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Saludos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Minnesota!</a:t>
            </a:r>
            <a:endParaRPr lang="en-US" dirty="0"/>
          </a:p>
        </p:txBody>
      </p:sp>
      <p:pic>
        <p:nvPicPr>
          <p:cNvPr id="1027" name="Picture 3" descr="C:\Users\kk7867ht\Desktop\Non-Buck Pics 2018\Sandhill Crane July 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85833"/>
            <a:ext cx="4116721" cy="24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876533"/>
            <a:ext cx="4116721" cy="24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85834"/>
            <a:ext cx="4146646" cy="25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76533"/>
            <a:ext cx="4146646" cy="24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337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Vocabulary:  Instructional Strategies</a:t>
            </a:r>
            <a:br>
              <a:rPr lang="en-US" b="1" dirty="0" smtClean="0"/>
            </a:br>
            <a:r>
              <a:rPr lang="en-US" dirty="0" err="1" smtClean="0"/>
              <a:t>Vocabulario</a:t>
            </a:r>
            <a:r>
              <a:rPr lang="en-US" dirty="0"/>
              <a:t>: </a:t>
            </a:r>
            <a:r>
              <a:rPr lang="en-US" dirty="0" err="1"/>
              <a:t>Estrategias</a:t>
            </a:r>
            <a:r>
              <a:rPr lang="en-US" dirty="0"/>
              <a:t> de </a:t>
            </a:r>
            <a:r>
              <a:rPr lang="en-US" dirty="0" err="1" smtClean="0"/>
              <a:t>enseñanza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7181"/>
            <a:ext cx="3781926" cy="4682377"/>
          </a:xfrm>
        </p:spPr>
        <p:txBody>
          <a:bodyPr>
            <a:normAutofit fontScale="62500" lnSpcReduction="20000"/>
          </a:bodyPr>
          <a:lstStyle/>
          <a:p>
            <a:r>
              <a:rPr lang="en-US" sz="3300" dirty="0" err="1">
                <a:latin typeface="+mj-lt"/>
              </a:rPr>
              <a:t>Proporcionar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experiencias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ricas</a:t>
            </a:r>
            <a:r>
              <a:rPr lang="en-US" sz="3300" dirty="0">
                <a:latin typeface="+mj-lt"/>
              </a:rPr>
              <a:t>, de </a:t>
            </a:r>
            <a:r>
              <a:rPr lang="en-US" sz="3300" dirty="0" err="1">
                <a:latin typeface="+mj-lt"/>
              </a:rPr>
              <a:t>primera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mano</a:t>
            </a:r>
            <a:r>
              <a:rPr lang="en-US" sz="3300" dirty="0">
                <a:latin typeface="+mj-lt"/>
              </a:rPr>
              <a:t>, </a:t>
            </a:r>
            <a:r>
              <a:rPr lang="en-US" sz="3300" dirty="0" err="1" smtClean="0">
                <a:latin typeface="+mj-lt"/>
              </a:rPr>
              <a:t>acompañadas</a:t>
            </a:r>
            <a:r>
              <a:rPr lang="en-US" sz="3300" dirty="0" smtClean="0">
                <a:latin typeface="+mj-lt"/>
              </a:rPr>
              <a:t> </a:t>
            </a:r>
            <a:r>
              <a:rPr lang="en-US" sz="3300" dirty="0">
                <a:latin typeface="+mj-lt"/>
              </a:rPr>
              <a:t>de </a:t>
            </a:r>
            <a:r>
              <a:rPr lang="en-US" sz="3300" dirty="0" err="1" smtClean="0">
                <a:latin typeface="+mj-lt"/>
              </a:rPr>
              <a:t>conversaciones</a:t>
            </a:r>
            <a:r>
              <a:rPr lang="en-US" sz="3300" dirty="0" smtClean="0">
                <a:latin typeface="+mj-lt"/>
              </a:rPr>
              <a:t> y </a:t>
            </a:r>
            <a:r>
              <a:rPr lang="en-US" sz="3300" dirty="0" err="1" smtClean="0">
                <a:latin typeface="+mj-lt"/>
              </a:rPr>
              <a:t>explicaciones</a:t>
            </a:r>
            <a:r>
              <a:rPr lang="en-US" sz="3300" dirty="0">
                <a:latin typeface="+mj-lt"/>
              </a:rPr>
              <a:t>.</a:t>
            </a:r>
          </a:p>
          <a:p>
            <a:r>
              <a:rPr lang="en-US" sz="3300" dirty="0" smtClean="0">
                <a:latin typeface="+mj-lt"/>
              </a:rPr>
              <a:t>Leer </a:t>
            </a:r>
            <a:r>
              <a:rPr lang="en-US" sz="3300" dirty="0" err="1">
                <a:latin typeface="+mj-lt"/>
              </a:rPr>
              <a:t>en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voz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alta</a:t>
            </a:r>
            <a:r>
              <a:rPr lang="en-US" sz="3300" dirty="0">
                <a:latin typeface="+mj-lt"/>
              </a:rPr>
              <a:t> a </a:t>
            </a:r>
            <a:r>
              <a:rPr lang="en-US" sz="3300" dirty="0" err="1">
                <a:latin typeface="+mj-lt"/>
              </a:rPr>
              <a:t>los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alumnos</a:t>
            </a:r>
            <a:r>
              <a:rPr lang="en-US" sz="3300" dirty="0">
                <a:latin typeface="+mj-lt"/>
              </a:rPr>
              <a:t> e </a:t>
            </a:r>
            <a:r>
              <a:rPr lang="en-US" sz="3300" dirty="0" err="1">
                <a:latin typeface="+mj-lt"/>
              </a:rPr>
              <a:t>intencionalmente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hacer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notar</a:t>
            </a:r>
            <a:r>
              <a:rPr lang="en-US" sz="3300" dirty="0">
                <a:latin typeface="+mj-lt"/>
              </a:rPr>
              <a:t> y </a:t>
            </a:r>
            <a:r>
              <a:rPr lang="en-US" sz="3300" dirty="0" err="1">
                <a:latin typeface="+mj-lt"/>
              </a:rPr>
              <a:t>explicar</a:t>
            </a:r>
            <a:r>
              <a:rPr lang="en-US" sz="3300" dirty="0">
                <a:latin typeface="+mj-lt"/>
              </a:rPr>
              <a:t> el </a:t>
            </a:r>
            <a:r>
              <a:rPr lang="en-US" sz="3300" dirty="0" err="1">
                <a:latin typeface="+mj-lt"/>
              </a:rPr>
              <a:t>vocabulario</a:t>
            </a:r>
            <a:r>
              <a:rPr lang="en-US" sz="3300" dirty="0">
                <a:latin typeface="+mj-lt"/>
              </a:rPr>
              <a:t> clave </a:t>
            </a:r>
            <a:r>
              <a:rPr lang="en-US" sz="3300" dirty="0" err="1">
                <a:latin typeface="+mj-lt"/>
              </a:rPr>
              <a:t>mientras</a:t>
            </a:r>
            <a:r>
              <a:rPr lang="en-US" sz="3300" dirty="0">
                <a:latin typeface="+mj-lt"/>
              </a:rPr>
              <a:t> se lee.</a:t>
            </a:r>
          </a:p>
          <a:p>
            <a:r>
              <a:rPr lang="en-US" sz="3300" dirty="0" err="1" smtClean="0">
                <a:latin typeface="+mj-lt"/>
              </a:rPr>
              <a:t>Motivar</a:t>
            </a:r>
            <a:r>
              <a:rPr lang="en-US" sz="3300" dirty="0" smtClean="0">
                <a:latin typeface="+mj-lt"/>
              </a:rPr>
              <a:t> </a:t>
            </a:r>
            <a:r>
              <a:rPr lang="en-US" sz="3300" dirty="0">
                <a:latin typeface="+mj-lt"/>
              </a:rPr>
              <a:t>a </a:t>
            </a:r>
            <a:r>
              <a:rPr lang="en-US" sz="3300" dirty="0" err="1">
                <a:latin typeface="+mj-lt"/>
              </a:rPr>
              <a:t>los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ninos</a:t>
            </a:r>
            <a:r>
              <a:rPr lang="en-US" sz="3300" dirty="0">
                <a:latin typeface="+mj-lt"/>
              </a:rPr>
              <a:t> a leer mucho y </a:t>
            </a:r>
            <a:r>
              <a:rPr lang="en-US" sz="3300" dirty="0" err="1">
                <a:latin typeface="+mj-lt"/>
              </a:rPr>
              <a:t>muy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seguido</a:t>
            </a:r>
            <a:r>
              <a:rPr lang="en-US" sz="3300" dirty="0">
                <a:latin typeface="+mj-lt"/>
              </a:rPr>
              <a:t> - </a:t>
            </a:r>
            <a:r>
              <a:rPr lang="en-US" sz="3300" dirty="0" err="1">
                <a:latin typeface="+mj-lt"/>
              </a:rPr>
              <a:t>una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variedad</a:t>
            </a:r>
            <a:r>
              <a:rPr lang="en-US" sz="3300" dirty="0">
                <a:latin typeface="+mj-lt"/>
              </a:rPr>
              <a:t> de </a:t>
            </a:r>
            <a:r>
              <a:rPr lang="en-US" sz="3300" dirty="0" err="1">
                <a:latin typeface="+mj-lt"/>
              </a:rPr>
              <a:t>textos</a:t>
            </a:r>
            <a:r>
              <a:rPr lang="en-US" sz="3300" dirty="0">
                <a:latin typeface="+mj-lt"/>
              </a:rPr>
              <a:t> y </a:t>
            </a:r>
            <a:r>
              <a:rPr lang="en-US" sz="3300" dirty="0" err="1" smtClean="0">
                <a:latin typeface="+mj-lt"/>
              </a:rPr>
              <a:t>generos</a:t>
            </a:r>
            <a:r>
              <a:rPr lang="en-US" sz="3300" dirty="0">
                <a:latin typeface="+mj-lt"/>
              </a:rPr>
              <a:t>.</a:t>
            </a:r>
          </a:p>
          <a:p>
            <a:r>
              <a:rPr lang="en-US" sz="3300" dirty="0" err="1" smtClean="0">
                <a:latin typeface="+mj-lt"/>
              </a:rPr>
              <a:t>Relacionar</a:t>
            </a:r>
            <a:r>
              <a:rPr lang="en-US" sz="3300" dirty="0" smtClean="0">
                <a:latin typeface="+mj-lt"/>
              </a:rPr>
              <a:t> </a:t>
            </a:r>
            <a:r>
              <a:rPr lang="en-US" sz="3300" dirty="0">
                <a:latin typeface="+mj-lt"/>
              </a:rPr>
              <a:t>el </a:t>
            </a:r>
            <a:r>
              <a:rPr lang="en-US" sz="3300" dirty="0" err="1">
                <a:latin typeface="+mj-lt"/>
              </a:rPr>
              <a:t>nuevo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vocabulario</a:t>
            </a:r>
            <a:r>
              <a:rPr lang="en-US" sz="3300" dirty="0">
                <a:latin typeface="+mj-lt"/>
              </a:rPr>
              <a:t> con el </a:t>
            </a:r>
            <a:r>
              <a:rPr lang="en-US" sz="3300" dirty="0" err="1">
                <a:latin typeface="+mj-lt"/>
              </a:rPr>
              <a:t>conocimiento</a:t>
            </a:r>
            <a:r>
              <a:rPr lang="en-US" sz="3300" dirty="0">
                <a:latin typeface="+mj-lt"/>
              </a:rPr>
              <a:t> y la </a:t>
            </a:r>
            <a:r>
              <a:rPr lang="en-US" sz="3300" dirty="0" err="1">
                <a:latin typeface="+mj-lt"/>
              </a:rPr>
              <a:t>experiencia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previa</a:t>
            </a:r>
            <a:r>
              <a:rPr lang="en-US" sz="3300" dirty="0">
                <a:latin typeface="+mj-lt"/>
              </a:rPr>
              <a:t> de </a:t>
            </a:r>
            <a:r>
              <a:rPr lang="en-US" sz="3300" dirty="0" err="1">
                <a:latin typeface="+mj-lt"/>
              </a:rPr>
              <a:t>los</a:t>
            </a:r>
            <a:r>
              <a:rPr lang="en-US" sz="3300" dirty="0">
                <a:latin typeface="+mj-lt"/>
              </a:rPr>
              <a:t> </a:t>
            </a:r>
            <a:r>
              <a:rPr lang="en-US" sz="3300" dirty="0" err="1">
                <a:latin typeface="+mj-lt"/>
              </a:rPr>
              <a:t>estudiantes</a:t>
            </a:r>
            <a:r>
              <a:rPr lang="en-US" sz="3300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2412" y="2006223"/>
            <a:ext cx="3561549" cy="17636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+mj-lt"/>
              </a:rPr>
              <a:t>La </a:t>
            </a:r>
            <a:r>
              <a:rPr lang="en-US" sz="3600" b="1" dirty="0">
                <a:latin typeface="+mj-lt"/>
              </a:rPr>
              <a:t>MEJOR COSA </a:t>
            </a:r>
            <a:r>
              <a:rPr lang="en-US" sz="3600" dirty="0">
                <a:latin typeface="+mj-lt"/>
              </a:rPr>
              <a:t>que </a:t>
            </a:r>
            <a:r>
              <a:rPr lang="en-US" sz="3600" dirty="0" err="1">
                <a:latin typeface="+mj-lt"/>
              </a:rPr>
              <a:t>puede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hacer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es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dirty="0">
                <a:latin typeface="+mj-lt"/>
              </a:rPr>
              <a:t>LEER EN VOZ ALTA </a:t>
            </a:r>
            <a:r>
              <a:rPr lang="en-US" sz="3600" dirty="0">
                <a:latin typeface="+mj-lt"/>
              </a:rPr>
              <a:t>a </a:t>
            </a:r>
            <a:r>
              <a:rPr lang="en-US" sz="3600" dirty="0" err="1">
                <a:latin typeface="+mj-lt"/>
              </a:rPr>
              <a:t>sus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alumnos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todos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los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días</a:t>
            </a:r>
            <a:r>
              <a:rPr lang="en-US" sz="3600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2" descr="Image result for reading a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26" y="4069243"/>
            <a:ext cx="3019719" cy="2291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is the overall purpose of reading?</a:t>
            </a:r>
            <a:br>
              <a:rPr lang="en-US" b="1" dirty="0" smtClean="0"/>
            </a:b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 smtClean="0"/>
              <a:t>propósito</a:t>
            </a:r>
            <a:r>
              <a:rPr lang="en-US" dirty="0" smtClean="0"/>
              <a:t> </a:t>
            </a:r>
            <a:r>
              <a:rPr lang="en-US" dirty="0"/>
              <a:t>general de la </a:t>
            </a:r>
            <a:r>
              <a:rPr lang="en-US" dirty="0" err="1"/>
              <a:t>lectura</a:t>
            </a:r>
            <a:r>
              <a:rPr lang="en-US" dirty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09" y="2125267"/>
            <a:ext cx="7268441" cy="38321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3200" dirty="0" err="1">
                <a:latin typeface="+mj-lt"/>
              </a:rPr>
              <a:t>Leemos</a:t>
            </a:r>
            <a:r>
              <a:rPr lang="en-US" sz="3200" dirty="0">
                <a:latin typeface="+mj-lt"/>
              </a:rPr>
              <a:t> para </a:t>
            </a:r>
            <a:r>
              <a:rPr lang="en-US" sz="3200" dirty="0" err="1">
                <a:latin typeface="+mj-lt"/>
              </a:rPr>
              <a:t>comprender</a:t>
            </a:r>
            <a:r>
              <a:rPr lang="en-US" sz="3200" dirty="0">
                <a:latin typeface="+mj-lt"/>
              </a:rPr>
              <a:t>. Si no </a:t>
            </a:r>
            <a:r>
              <a:rPr lang="en-US" sz="3200" dirty="0" err="1">
                <a:latin typeface="+mj-lt"/>
              </a:rPr>
              <a:t>entendemos</a:t>
            </a:r>
            <a:r>
              <a:rPr lang="en-US" sz="3200" dirty="0">
                <a:latin typeface="+mj-lt"/>
              </a:rPr>
              <a:t> lo que </a:t>
            </a:r>
            <a:r>
              <a:rPr lang="en-US" sz="3200" dirty="0" err="1">
                <a:latin typeface="+mj-lt"/>
              </a:rPr>
              <a:t>leemos</a:t>
            </a:r>
            <a:r>
              <a:rPr lang="en-US" sz="3200" dirty="0">
                <a:latin typeface="+mj-lt"/>
              </a:rPr>
              <a:t>, el </a:t>
            </a:r>
            <a:r>
              <a:rPr lang="en-US" sz="3200" dirty="0" err="1">
                <a:latin typeface="+mj-lt"/>
              </a:rPr>
              <a:t>proceso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>
                <a:latin typeface="+mj-lt"/>
              </a:rPr>
              <a:t>decir</a:t>
            </a:r>
            <a:r>
              <a:rPr lang="en-US" sz="3200" dirty="0">
                <a:latin typeface="+mj-lt"/>
              </a:rPr>
              <a:t> las palabras </a:t>
            </a:r>
            <a:r>
              <a:rPr lang="en-US" sz="3200" dirty="0" smtClean="0">
                <a:latin typeface="+mj-lt"/>
              </a:rPr>
              <a:t>no </a:t>
            </a:r>
            <a:r>
              <a:rPr lang="en-US" sz="3200" dirty="0" err="1">
                <a:latin typeface="+mj-lt"/>
              </a:rPr>
              <a:t>tiene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sentido</a:t>
            </a:r>
            <a:r>
              <a:rPr lang="en-US" sz="3200" dirty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6" name="Content Placeholder 3" descr="Mistress of Well-Intentioned Indecision: April 20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97" y="1976995"/>
            <a:ext cx="5224463" cy="261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COMPREHENSION:  What is it</a:t>
            </a:r>
            <a:r>
              <a:rPr lang="en-US" sz="3600" b="1" dirty="0" smtClean="0">
                <a:latin typeface="+mn-lt"/>
              </a:rPr>
              <a:t>?</a:t>
            </a:r>
            <a:br>
              <a:rPr lang="en-US" sz="3600" b="1" dirty="0" smtClean="0">
                <a:latin typeface="+mn-lt"/>
              </a:rPr>
            </a:br>
            <a:r>
              <a:rPr lang="en-US" sz="3600" dirty="0"/>
              <a:t> COMPRENSION: </a:t>
            </a:r>
            <a:r>
              <a:rPr lang="en-US" sz="3600" dirty="0" err="1" smtClean="0"/>
              <a:t>Qué</a:t>
            </a:r>
            <a:r>
              <a:rPr lang="en-US" sz="3600" dirty="0" smtClean="0"/>
              <a:t> </a:t>
            </a:r>
            <a:r>
              <a:rPr lang="en-US" sz="3600" dirty="0" err="1"/>
              <a:t>es</a:t>
            </a:r>
            <a:r>
              <a:rPr lang="en-US" sz="3600" dirty="0"/>
              <a:t>?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20" y="2077454"/>
            <a:ext cx="7992311" cy="4087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El </a:t>
            </a:r>
            <a:r>
              <a:rPr lang="en-US" b="1" u="sng" dirty="0" err="1">
                <a:latin typeface="+mj-lt"/>
              </a:rPr>
              <a:t>proceso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los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lectores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utilizar</a:t>
            </a:r>
            <a:r>
              <a:rPr lang="en-US" dirty="0">
                <a:latin typeface="+mj-lt"/>
              </a:rPr>
              <a:t>:</a:t>
            </a:r>
          </a:p>
          <a:p>
            <a:r>
              <a:rPr lang="en-US" dirty="0" smtClean="0">
                <a:latin typeface="+mj-lt"/>
              </a:rPr>
              <a:t>El </a:t>
            </a:r>
            <a:r>
              <a:rPr lang="en-US" b="1" u="sng" dirty="0" err="1">
                <a:latin typeface="+mj-lt"/>
              </a:rPr>
              <a:t>conocimiento</a:t>
            </a:r>
            <a:r>
              <a:rPr lang="en-US" b="1" u="sng" dirty="0">
                <a:latin typeface="+mj-lt"/>
              </a:rPr>
              <a:t> y las </a:t>
            </a:r>
            <a:r>
              <a:rPr lang="en-US" b="1" u="sng" dirty="0" err="1">
                <a:latin typeface="+mj-lt"/>
              </a:rPr>
              <a:t>experiencias</a:t>
            </a:r>
            <a:r>
              <a:rPr lang="en-US" b="1" u="sng" dirty="0">
                <a:latin typeface="+mj-lt"/>
              </a:rPr>
              <a:t> </a:t>
            </a:r>
            <a:r>
              <a:rPr lang="en-US" b="1" u="sng" dirty="0" err="1">
                <a:latin typeface="+mj-lt"/>
              </a:rPr>
              <a:t>previas</a:t>
            </a:r>
            <a:r>
              <a:rPr lang="en-US" b="1" u="sng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así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como</a:t>
            </a:r>
            <a:r>
              <a:rPr lang="en-US" dirty="0">
                <a:latin typeface="+mj-lt"/>
              </a:rPr>
              <a:t> el </a:t>
            </a:r>
            <a:r>
              <a:rPr lang="en-US" b="1" u="sng" dirty="0" err="1">
                <a:latin typeface="+mj-lt"/>
              </a:rPr>
              <a:t>texto</a:t>
            </a:r>
            <a:r>
              <a:rPr lang="en-US" b="1" u="sng" dirty="0">
                <a:latin typeface="+mj-lt"/>
              </a:rPr>
              <a:t> del </a:t>
            </a:r>
            <a:r>
              <a:rPr lang="en-US" b="1" u="sng" dirty="0" err="1">
                <a:latin typeface="+mj-lt"/>
              </a:rPr>
              <a:t>autor</a:t>
            </a:r>
            <a:r>
              <a:rPr lang="en-US" b="1" u="sng" dirty="0">
                <a:latin typeface="+mj-lt"/>
              </a:rPr>
              <a:t> </a:t>
            </a:r>
            <a:r>
              <a:rPr lang="en-US" dirty="0">
                <a:latin typeface="+mj-lt"/>
              </a:rPr>
              <a:t>para </a:t>
            </a:r>
            <a:r>
              <a:rPr lang="en-US" b="1" u="sng" dirty="0" err="1">
                <a:latin typeface="+mj-lt"/>
              </a:rPr>
              <a:t>construir</a:t>
            </a:r>
            <a:r>
              <a:rPr lang="en-US" b="1" u="sng" dirty="0">
                <a:latin typeface="+mj-lt"/>
              </a:rPr>
              <a:t> </a:t>
            </a:r>
            <a:r>
              <a:rPr lang="en-US" b="1" u="sng" dirty="0" err="1">
                <a:latin typeface="+mj-lt"/>
              </a:rPr>
              <a:t>significado</a:t>
            </a:r>
            <a:r>
              <a:rPr lang="en-US" dirty="0">
                <a:latin typeface="+mj-lt"/>
              </a:rPr>
              <a:t> que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útil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para el lector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situacion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específica</a:t>
            </a:r>
            <a:r>
              <a:rPr lang="en-US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La </a:t>
            </a:r>
            <a:r>
              <a:rPr lang="en-US" dirty="0" err="1">
                <a:latin typeface="+mj-lt"/>
              </a:rPr>
              <a:t>comprensión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lectora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... </a:t>
            </a:r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pensamiento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intencional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durante</a:t>
            </a:r>
            <a:r>
              <a:rPr lang="en-US" dirty="0">
                <a:latin typeface="+mj-lt"/>
              </a:rPr>
              <a:t> el </a:t>
            </a:r>
            <a:r>
              <a:rPr lang="en-US" dirty="0" err="1">
                <a:latin typeface="+mj-lt"/>
              </a:rPr>
              <a:t>cual</a:t>
            </a:r>
            <a:r>
              <a:rPr lang="en-US" dirty="0">
                <a:latin typeface="+mj-lt"/>
              </a:rPr>
              <a:t> el </a:t>
            </a:r>
            <a:r>
              <a:rPr lang="en-US" dirty="0" err="1">
                <a:latin typeface="+mj-lt"/>
              </a:rPr>
              <a:t>significado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construido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través</a:t>
            </a:r>
            <a:r>
              <a:rPr lang="en-US" dirty="0">
                <a:latin typeface="+mj-lt"/>
              </a:rPr>
              <a:t> de las </a:t>
            </a:r>
            <a:r>
              <a:rPr lang="en-US" dirty="0" err="1">
                <a:latin typeface="+mj-lt"/>
              </a:rPr>
              <a:t>interacciones</a:t>
            </a:r>
            <a:r>
              <a:rPr lang="en-US" dirty="0">
                <a:latin typeface="+mj-lt"/>
              </a:rPr>
              <a:t> entre el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y el lector.</a:t>
            </a:r>
          </a:p>
          <a:p>
            <a:pPr marL="0" indent="0" algn="r">
              <a:buNone/>
            </a:pPr>
            <a:r>
              <a:rPr lang="en-US" sz="1900" i="1" dirty="0" smtClean="0">
                <a:latin typeface="+mj-lt"/>
              </a:rPr>
              <a:t>(</a:t>
            </a:r>
            <a:r>
              <a:rPr lang="en-US" sz="1900" i="1" dirty="0">
                <a:latin typeface="+mj-lt"/>
              </a:rPr>
              <a:t>The National</a:t>
            </a:r>
            <a:r>
              <a:rPr lang="en-US" sz="1900" dirty="0">
                <a:latin typeface="+mj-lt"/>
              </a:rPr>
              <a:t> </a:t>
            </a:r>
            <a:r>
              <a:rPr lang="en-US" sz="1900" i="1" dirty="0">
                <a:latin typeface="+mj-lt"/>
              </a:rPr>
              <a:t>Reading Panel,</a:t>
            </a:r>
            <a:r>
              <a:rPr lang="en-US" sz="1900" dirty="0">
                <a:latin typeface="+mj-lt"/>
              </a:rPr>
              <a:t> 2000)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3" y="482197"/>
            <a:ext cx="7886700" cy="87035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Why is Comprehension Important</a:t>
            </a:r>
            <a:r>
              <a:rPr lang="en-US" sz="3600" b="1" dirty="0" smtClean="0"/>
              <a:t>?</a:t>
            </a:r>
            <a:br>
              <a:rPr lang="en-US" sz="3600" b="1" dirty="0" smtClean="0"/>
            </a:b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qué</a:t>
            </a:r>
            <a:r>
              <a:rPr lang="en-US" sz="3200" dirty="0" smtClean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imporante</a:t>
            </a:r>
            <a:r>
              <a:rPr lang="en-US" sz="3200" dirty="0"/>
              <a:t> la </a:t>
            </a:r>
            <a:r>
              <a:rPr lang="en-US" sz="3200" dirty="0" err="1"/>
              <a:t>Comprension</a:t>
            </a:r>
            <a:r>
              <a:rPr lang="en-US" sz="3200" dirty="0"/>
              <a:t>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13" y="1769646"/>
            <a:ext cx="7886700" cy="3917372"/>
          </a:xfrm>
        </p:spPr>
        <p:txBody>
          <a:bodyPr/>
          <a:lstStyle/>
          <a:p>
            <a:r>
              <a:rPr lang="en-US" sz="2000" dirty="0" err="1">
                <a:latin typeface="+mj-lt"/>
              </a:rPr>
              <a:t>Es</a:t>
            </a:r>
            <a:r>
              <a:rPr lang="en-US" sz="2000" dirty="0">
                <a:latin typeface="+mj-lt"/>
              </a:rPr>
              <a:t> el </a:t>
            </a:r>
            <a:r>
              <a:rPr lang="en-US" sz="2000" dirty="0" err="1" smtClean="0">
                <a:latin typeface="+mj-lt"/>
              </a:rPr>
              <a:t>propósito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de la </a:t>
            </a:r>
            <a:r>
              <a:rPr lang="en-US" sz="2000" dirty="0" err="1">
                <a:latin typeface="+mj-lt"/>
              </a:rPr>
              <a:t>lectura</a:t>
            </a:r>
            <a:r>
              <a:rPr lang="en-US" sz="2000" dirty="0">
                <a:latin typeface="+mj-lt"/>
              </a:rPr>
              <a:t> , y </a:t>
            </a:r>
            <a:r>
              <a:rPr lang="en-US" sz="2000" dirty="0" err="1">
                <a:latin typeface="+mj-lt"/>
              </a:rPr>
              <a:t>ocurre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todas</a:t>
            </a:r>
            <a:r>
              <a:rPr lang="en-US" sz="2000" dirty="0">
                <a:latin typeface="+mj-lt"/>
              </a:rPr>
              <a:t> las </a:t>
            </a:r>
            <a:r>
              <a:rPr lang="en-US" sz="2000" dirty="0" err="1">
                <a:latin typeface="+mj-lt"/>
              </a:rPr>
              <a:t>fases</a:t>
            </a:r>
            <a:r>
              <a:rPr lang="en-US" sz="2000" dirty="0">
                <a:latin typeface="+mj-lt"/>
              </a:rPr>
              <a:t> de la </a:t>
            </a:r>
            <a:r>
              <a:rPr lang="en-US" sz="2000" dirty="0" err="1">
                <a:latin typeface="+mj-lt"/>
              </a:rPr>
              <a:t>experiencia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lectora</a:t>
            </a:r>
            <a:r>
              <a:rPr lang="en-US" sz="2000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  <a:p>
            <a:pPr lvl="1">
              <a:buNone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584707"/>
              </p:ext>
            </p:extLst>
          </p:nvPr>
        </p:nvGraphicFramePr>
        <p:xfrm>
          <a:off x="3547219" y="2515938"/>
          <a:ext cx="7117773" cy="370839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372591">
                  <a:extLst>
                    <a:ext uri="{9D8B030D-6E8A-4147-A177-3AD203B41FA5}">
                      <a16:colId xmlns:a16="http://schemas.microsoft.com/office/drawing/2014/main" val="920717684"/>
                    </a:ext>
                  </a:extLst>
                </a:gridCol>
                <a:gridCol w="2372591">
                  <a:extLst>
                    <a:ext uri="{9D8B030D-6E8A-4147-A177-3AD203B41FA5}">
                      <a16:colId xmlns:a16="http://schemas.microsoft.com/office/drawing/2014/main" val="237125158"/>
                    </a:ext>
                  </a:extLst>
                </a:gridCol>
                <a:gridCol w="2372591">
                  <a:extLst>
                    <a:ext uri="{9D8B030D-6E8A-4147-A177-3AD203B41FA5}">
                      <a16:colId xmlns:a16="http://schemas.microsoft.com/office/drawing/2014/main" val="1056038759"/>
                    </a:ext>
                  </a:extLst>
                </a:gridCol>
              </a:tblGrid>
              <a:tr h="3320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Antes de Leer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Durante la </a:t>
                      </a:r>
                      <a:r>
                        <a:rPr lang="en-US" sz="1400" dirty="0" err="1" smtClean="0"/>
                        <a:t>Lectura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Después</a:t>
                      </a:r>
                      <a:r>
                        <a:rPr lang="en-US" sz="1400" dirty="0" smtClean="0"/>
                        <a:t> de Leer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33180177"/>
                  </a:ext>
                </a:extLst>
              </a:tr>
              <a:tr h="156442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</a:t>
                      </a:r>
                      <a:r>
                        <a:rPr lang="en-US" sz="1400" dirty="0" err="1" smtClean="0"/>
                        <a:t>activa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su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conocimiento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previo</a:t>
                      </a:r>
                      <a:r>
                        <a:rPr lang="en-US" sz="1400" dirty="0" smtClean="0"/>
                        <a:t>.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</a:t>
                      </a:r>
                      <a:r>
                        <a:rPr lang="en-US" sz="1400" dirty="0" err="1" smtClean="0"/>
                        <a:t>monitoriza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su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lectura</a:t>
                      </a:r>
                      <a:r>
                        <a:rPr lang="en-US" sz="1400" baseline="0" dirty="0" smtClean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Tiene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sentido</a:t>
                      </a:r>
                      <a:r>
                        <a:rPr lang="en-US" sz="1400" baseline="0" dirty="0" smtClean="0"/>
                        <a:t> lo que </a:t>
                      </a:r>
                      <a:r>
                        <a:rPr lang="en-US" sz="1400" baseline="0" dirty="0" err="1" smtClean="0"/>
                        <a:t>estoy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leyendo</a:t>
                      </a:r>
                      <a:r>
                        <a:rPr lang="en-US" sz="1400" baseline="0" dirty="0" smtClean="0"/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Estoy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leyendo</a:t>
                      </a:r>
                      <a:r>
                        <a:rPr lang="en-US" sz="1400" baseline="0" dirty="0" smtClean="0"/>
                        <a:t> a un </a:t>
                      </a:r>
                      <a:r>
                        <a:rPr lang="en-US" sz="1400" baseline="0" dirty="0" err="1" smtClean="0"/>
                        <a:t>ritmo</a:t>
                      </a:r>
                      <a:r>
                        <a:rPr lang="en-US" sz="1400" baseline="0" dirty="0" smtClean="0"/>
                        <a:t> que me </a:t>
                      </a:r>
                      <a:r>
                        <a:rPr lang="en-US" sz="1400" baseline="0" dirty="0" err="1" smtClean="0"/>
                        <a:t>permite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entender</a:t>
                      </a:r>
                      <a:r>
                        <a:rPr lang="en-US" sz="1400" baseline="0" dirty="0" smtClean="0"/>
                        <a:t>?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resume lo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leído</a:t>
                      </a:r>
                      <a:r>
                        <a:rPr lang="en-US" sz="1400" baseline="0" dirty="0" smtClean="0"/>
                        <a:t> y/o describe </a:t>
                      </a:r>
                      <a:r>
                        <a:rPr lang="en-US" sz="1400" baseline="0" dirty="0" err="1" smtClean="0"/>
                        <a:t>los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temas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principales</a:t>
                      </a:r>
                      <a:r>
                        <a:rPr lang="en-US" sz="1400" baseline="0" dirty="0" smtClean="0"/>
                        <a:t>.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1106874"/>
                  </a:ext>
                </a:extLst>
              </a:tr>
              <a:tr h="1811905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</a:t>
                      </a:r>
                      <a:r>
                        <a:rPr lang="en-US" sz="1400" dirty="0" err="1" smtClean="0"/>
                        <a:t>establece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una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razón</a:t>
                      </a:r>
                      <a:r>
                        <a:rPr lang="en-US" sz="1400" baseline="0" dirty="0" smtClean="0"/>
                        <a:t> para leer.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</a:t>
                      </a:r>
                      <a:r>
                        <a:rPr lang="en-US" sz="1400" dirty="0" err="1" smtClean="0"/>
                        <a:t>hace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inferencias</a:t>
                      </a:r>
                      <a:r>
                        <a:rPr lang="en-US" sz="1400" dirty="0" smtClean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Puedo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resumir</a:t>
                      </a:r>
                      <a:r>
                        <a:rPr lang="en-US" sz="1400" dirty="0" smtClean="0"/>
                        <a:t> lo que </a:t>
                      </a:r>
                      <a:r>
                        <a:rPr lang="en-US" sz="1400" dirty="0" err="1" smtClean="0"/>
                        <a:t>acabo</a:t>
                      </a:r>
                      <a:r>
                        <a:rPr lang="en-US" sz="1400" dirty="0" smtClean="0"/>
                        <a:t> de leer?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Puedo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predecir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hacia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dónde</a:t>
                      </a:r>
                      <a:r>
                        <a:rPr lang="en-US" sz="1400" dirty="0" smtClean="0"/>
                        <a:t> se</a:t>
                      </a:r>
                      <a:r>
                        <a:rPr lang="en-US" sz="1400" baseline="0" dirty="0" smtClean="0"/>
                        <a:t> dirige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esta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historia</a:t>
                      </a:r>
                      <a:r>
                        <a:rPr lang="en-US" sz="1400" baseline="0" dirty="0" smtClean="0"/>
                        <a:t>?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Cuando</a:t>
                      </a:r>
                      <a:r>
                        <a:rPr lang="en-US" sz="1400" dirty="0" smtClean="0"/>
                        <a:t> el lector </a:t>
                      </a:r>
                      <a:r>
                        <a:rPr lang="en-US" sz="1400" dirty="0" err="1" smtClean="0"/>
                        <a:t>responde</a:t>
                      </a:r>
                      <a:r>
                        <a:rPr lang="en-US" sz="1400" dirty="0" smtClean="0"/>
                        <a:t> a lo que el </a:t>
                      </a:r>
                      <a:r>
                        <a:rPr lang="en-US" sz="1400" dirty="0" err="1" smtClean="0"/>
                        <a:t>autor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dijo</a:t>
                      </a:r>
                      <a:r>
                        <a:rPr lang="en-US" sz="1400" dirty="0" smtClean="0"/>
                        <a:t>.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19916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Comprehension </a:t>
            </a:r>
            <a:r>
              <a:rPr lang="en-US" sz="3600" b="1" dirty="0" smtClean="0"/>
              <a:t>Strategies</a:t>
            </a:r>
            <a:br>
              <a:rPr lang="en-US" sz="3600" b="1" dirty="0" smtClean="0"/>
            </a:br>
            <a:r>
              <a:rPr lang="en-US" sz="3600" dirty="0" err="1" smtClean="0"/>
              <a:t>Estrategias</a:t>
            </a:r>
            <a:r>
              <a:rPr lang="en-US" sz="3600" dirty="0" smtClean="0"/>
              <a:t> de </a:t>
            </a:r>
            <a:r>
              <a:rPr lang="en-US" sz="3600" dirty="0" err="1" smtClean="0"/>
              <a:t>Comprensión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+mj-lt"/>
              </a:rPr>
              <a:t>Hacer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conexiones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Inferir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Sintetizar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Visualizar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Hacer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preguntas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Comprender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la Idea Principal</a:t>
            </a:r>
          </a:p>
          <a:p>
            <a:r>
              <a:rPr lang="en-US" dirty="0" err="1" smtClean="0">
                <a:latin typeface="+mj-lt"/>
              </a:rPr>
              <a:t>Determinar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detalles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importantes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Resumir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Secuenciar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Monitorear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comprensión</a:t>
            </a:r>
            <a:endParaRPr lang="en-US" dirty="0" smtClean="0">
              <a:latin typeface="+mj-lt"/>
            </a:endParaRPr>
          </a:p>
          <a:p>
            <a:r>
              <a:rPr lang="en-US" dirty="0" err="1">
                <a:latin typeface="+mj-lt"/>
              </a:rPr>
              <a:t>Utilizar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estrategias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reparación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1" y="192506"/>
            <a:ext cx="11193382" cy="101379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Introducing a Comprehension </a:t>
            </a:r>
            <a:r>
              <a:rPr lang="en-US" b="1" dirty="0" smtClean="0"/>
              <a:t>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err="1" smtClean="0"/>
              <a:t>Introducción</a:t>
            </a:r>
            <a:r>
              <a:rPr lang="en-US" sz="4800" dirty="0" smtClean="0"/>
              <a:t> de </a:t>
            </a:r>
            <a:r>
              <a:rPr lang="en-US" sz="4800" dirty="0" err="1"/>
              <a:t>una</a:t>
            </a:r>
            <a:r>
              <a:rPr lang="en-US" sz="4800" dirty="0"/>
              <a:t> </a:t>
            </a:r>
            <a:r>
              <a:rPr lang="en-US" sz="4800" dirty="0" err="1"/>
              <a:t>estrategia</a:t>
            </a:r>
            <a:r>
              <a:rPr lang="en-US" sz="4800" dirty="0"/>
              <a:t> de </a:t>
            </a:r>
            <a:r>
              <a:rPr lang="en-US" sz="4800" dirty="0" err="1" smtClean="0"/>
              <a:t>comprensión</a:t>
            </a:r>
            <a:endParaRPr lang="en-US" sz="5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94945" y="1869333"/>
            <a:ext cx="4590046" cy="4487017"/>
          </a:xfrm>
        </p:spPr>
        <p:txBody>
          <a:bodyPr>
            <a:noAutofit/>
          </a:bodyPr>
          <a:lstStyle/>
          <a:p>
            <a:r>
              <a:rPr lang="en-US" sz="1800" dirty="0" err="1" smtClean="0">
                <a:latin typeface="+mj-lt"/>
              </a:rPr>
              <a:t>Explicar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a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estudiantes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cómo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la </a:t>
            </a:r>
            <a:r>
              <a:rPr lang="en-US" sz="1800" dirty="0" err="1">
                <a:latin typeface="+mj-lt"/>
              </a:rPr>
              <a:t>estrategia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ayudará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a </a:t>
            </a:r>
            <a:r>
              <a:rPr lang="en-US" sz="1800" dirty="0" err="1" smtClean="0">
                <a:latin typeface="+mj-lt"/>
              </a:rPr>
              <a:t>convertirse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mejores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lectores</a:t>
            </a:r>
            <a:r>
              <a:rPr lang="en-US" sz="1800" dirty="0" smtClean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 smtClean="0">
                <a:latin typeface="+mj-lt"/>
              </a:rPr>
              <a:t>Utilzar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tabla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logros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visualizar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puntos</a:t>
            </a:r>
            <a:r>
              <a:rPr lang="en-US" sz="1800" dirty="0">
                <a:latin typeface="+mj-lt"/>
              </a:rPr>
              <a:t> clave de la </a:t>
            </a:r>
            <a:r>
              <a:rPr lang="en-US" sz="1800" dirty="0" err="1">
                <a:latin typeface="+mj-lt"/>
              </a:rPr>
              <a:t>estrategia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mantenerlo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como</a:t>
            </a:r>
            <a:r>
              <a:rPr lang="en-US" sz="1800" dirty="0">
                <a:latin typeface="+mj-lt"/>
              </a:rPr>
              <a:t> un </a:t>
            </a:r>
            <a:r>
              <a:rPr lang="en-US" sz="1800" dirty="0" err="1">
                <a:latin typeface="+mj-lt"/>
              </a:rPr>
              <a:t>recurso</a:t>
            </a:r>
            <a:r>
              <a:rPr lang="en-US" sz="1800" dirty="0">
                <a:latin typeface="+mj-lt"/>
              </a:rPr>
              <a:t> visual para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estudiantes</a:t>
            </a:r>
            <a:r>
              <a:rPr lang="en-US" sz="1800" dirty="0" smtClean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MODELAR </a:t>
            </a:r>
            <a:r>
              <a:rPr lang="en-US" sz="1800" dirty="0">
                <a:latin typeface="+mj-lt"/>
              </a:rPr>
              <a:t>la </a:t>
            </a:r>
            <a:r>
              <a:rPr lang="en-US" sz="1800" dirty="0" err="1">
                <a:latin typeface="+mj-lt"/>
              </a:rPr>
              <a:t>estrategia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usando</a:t>
            </a:r>
            <a:r>
              <a:rPr lang="en-US" sz="1800" dirty="0">
                <a:latin typeface="+mj-lt"/>
              </a:rPr>
              <a:t> la </a:t>
            </a:r>
            <a:r>
              <a:rPr lang="en-US" sz="1800" dirty="0" err="1" smtClean="0">
                <a:latin typeface="+mj-lt"/>
              </a:rPr>
              <a:t>técnica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de </a:t>
            </a:r>
            <a:r>
              <a:rPr lang="en-US" sz="1800" b="1" dirty="0" err="1">
                <a:latin typeface="+mj-lt"/>
              </a:rPr>
              <a:t>pensar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en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voz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alta.</a:t>
            </a:r>
            <a:endParaRPr lang="en-US" sz="1800" b="1" dirty="0" smtClean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r>
              <a:rPr lang="en-US" sz="1800" dirty="0" err="1" smtClean="0">
                <a:latin typeface="+mj-lt"/>
              </a:rPr>
              <a:t>Modelar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continuamente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cualquier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estrategia</a:t>
            </a:r>
            <a:r>
              <a:rPr lang="en-US" sz="1800" dirty="0">
                <a:latin typeface="+mj-lt"/>
              </a:rPr>
              <a:t> junto con </a:t>
            </a:r>
            <a:r>
              <a:rPr lang="en-US" sz="1800" dirty="0" err="1" smtClean="0">
                <a:latin typeface="+mj-lt"/>
              </a:rPr>
              <a:t>múltiples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oportunidades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internalizarla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aplicar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estrategia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forma </a:t>
            </a:r>
            <a:r>
              <a:rPr lang="en-US" sz="1800" dirty="0" err="1">
                <a:latin typeface="+mj-lt"/>
              </a:rPr>
              <a:t>independiente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6" name="Picture 2" descr="Reading Comprehension: Strategies For Middle School Stude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94" y="2568963"/>
            <a:ext cx="3512127" cy="39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92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017" y="572265"/>
            <a:ext cx="7886700" cy="80735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Early Reading </a:t>
            </a:r>
            <a:r>
              <a:rPr lang="en-US" sz="3600" b="1" dirty="0" smtClean="0"/>
              <a:t>Strategies</a:t>
            </a:r>
            <a:br>
              <a:rPr lang="en-US" sz="3600" b="1" dirty="0" smtClean="0"/>
            </a:br>
            <a:r>
              <a:rPr lang="en-US" sz="3600" dirty="0" err="1" smtClean="0"/>
              <a:t>Estrategias</a:t>
            </a:r>
            <a:r>
              <a:rPr lang="en-US" sz="3600" dirty="0" smtClean="0"/>
              <a:t> </a:t>
            </a:r>
            <a:r>
              <a:rPr lang="en-US" sz="3600" dirty="0"/>
              <a:t>para </a:t>
            </a:r>
            <a:r>
              <a:rPr lang="en-US" sz="3600" dirty="0" err="1"/>
              <a:t>Lectura</a:t>
            </a:r>
            <a:r>
              <a:rPr lang="en-US" sz="3600" dirty="0"/>
              <a:t> </a:t>
            </a:r>
            <a:r>
              <a:rPr lang="en-US" sz="3600" dirty="0" err="1"/>
              <a:t>Tempran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971" y="1816770"/>
            <a:ext cx="7886700" cy="3614414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+mj-lt"/>
              </a:rPr>
              <a:t>Estrategias</a:t>
            </a:r>
            <a:r>
              <a:rPr lang="en-US" sz="2400" dirty="0">
                <a:latin typeface="+mj-lt"/>
              </a:rPr>
              <a:t> para </a:t>
            </a:r>
            <a:r>
              <a:rPr lang="en-US" sz="2400" dirty="0" err="1">
                <a:latin typeface="+mj-lt"/>
              </a:rPr>
              <a:t>lectura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temprana</a:t>
            </a:r>
            <a:r>
              <a:rPr lang="en-US" sz="2400" dirty="0">
                <a:latin typeface="+mj-lt"/>
              </a:rPr>
              <a:t> son </a:t>
            </a:r>
            <a:r>
              <a:rPr lang="en-US" sz="2400" dirty="0" err="1">
                <a:latin typeface="+mj-lt"/>
              </a:rPr>
              <a:t>instrucciones</a:t>
            </a:r>
            <a:r>
              <a:rPr lang="en-US" sz="2400" dirty="0">
                <a:latin typeface="+mj-lt"/>
              </a:rPr>
              <a:t> que </a:t>
            </a:r>
            <a:r>
              <a:rPr lang="en-US" sz="2400" dirty="0" err="1">
                <a:latin typeface="+mj-lt"/>
              </a:rPr>
              <a:t>usted</a:t>
            </a:r>
            <a:r>
              <a:rPr lang="en-US" sz="2400" dirty="0">
                <a:latin typeface="+mj-lt"/>
              </a:rPr>
              <a:t> da a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lectores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principiantes</a:t>
            </a:r>
            <a:r>
              <a:rPr lang="en-US" sz="2400" dirty="0">
                <a:latin typeface="+mj-lt"/>
              </a:rPr>
              <a:t> para </a:t>
            </a:r>
            <a:r>
              <a:rPr lang="en-US" sz="2400" dirty="0" err="1">
                <a:latin typeface="+mj-lt"/>
              </a:rPr>
              <a:t>apoyarlos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mientras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tratan</a:t>
            </a:r>
            <a:r>
              <a:rPr lang="en-US" sz="2400" dirty="0">
                <a:latin typeface="+mj-lt"/>
              </a:rPr>
              <a:t> de leer palabras </a:t>
            </a:r>
            <a:r>
              <a:rPr lang="en-US" sz="2400" dirty="0" err="1">
                <a:latin typeface="+mj-lt"/>
              </a:rPr>
              <a:t>nuevas</a:t>
            </a:r>
            <a:r>
              <a:rPr lang="en-US" sz="2400" dirty="0">
                <a:latin typeface="+mj-lt"/>
              </a:rPr>
              <a:t>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08" y="3014378"/>
            <a:ext cx="6923809" cy="36712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71" y="491206"/>
            <a:ext cx="7265639" cy="7540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Conclusion</a:t>
            </a:r>
            <a:br>
              <a:rPr lang="en-US" sz="3600" b="1" dirty="0" smtClean="0"/>
            </a:br>
            <a:r>
              <a:rPr lang="en-US" sz="3600" dirty="0" err="1" smtClean="0"/>
              <a:t>Conclusión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La </a:t>
            </a:r>
            <a:r>
              <a:rPr lang="en-US" sz="2400" dirty="0" err="1">
                <a:latin typeface="+mj-lt"/>
              </a:rPr>
              <a:t>instrucción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básica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N</a:t>
            </a:r>
            <a:r>
              <a:rPr lang="en-US" sz="2400" dirty="0" err="1" smtClean="0">
                <a:latin typeface="+mj-lt"/>
              </a:rPr>
              <a:t>ivel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1 para </a:t>
            </a:r>
            <a:r>
              <a:rPr lang="en-US" sz="2400" dirty="0" err="1">
                <a:latin typeface="+mj-lt"/>
              </a:rPr>
              <a:t>todos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estudiantes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incluye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cuidadosa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atención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cinco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pilares</a:t>
            </a:r>
            <a:r>
              <a:rPr lang="en-US" sz="2400" dirty="0">
                <a:latin typeface="+mj-lt"/>
              </a:rPr>
              <a:t> de la </a:t>
            </a:r>
            <a:r>
              <a:rPr lang="en-US" sz="2400" dirty="0" err="1">
                <a:latin typeface="+mj-lt"/>
              </a:rPr>
              <a:t>alfabetización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temprana</a:t>
            </a:r>
            <a:r>
              <a:rPr lang="en-US" sz="2400" dirty="0" smtClean="0">
                <a:latin typeface="+mj-lt"/>
              </a:rPr>
              <a:t>.</a:t>
            </a:r>
          </a:p>
          <a:p>
            <a:endParaRPr lang="en-US" sz="24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Conciencia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fonológica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Método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Fonético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Fluidez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Vocabulario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Comprensión</a:t>
            </a:r>
            <a:endParaRPr lang="en-US" sz="20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Pero lo </a:t>
            </a:r>
            <a:r>
              <a:rPr lang="en-US" sz="2400" dirty="0" err="1" smtClean="0">
                <a:latin typeface="+mj-lt"/>
              </a:rPr>
              <a:t>más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importante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todo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conocimiento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progresivo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acerca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quién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cada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alumno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clase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04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837" y="443832"/>
            <a:ext cx="7886700" cy="791442"/>
          </a:xfrm>
        </p:spPr>
        <p:txBody>
          <a:bodyPr>
            <a:normAutofit/>
          </a:bodyPr>
          <a:lstStyle/>
          <a:p>
            <a:r>
              <a:rPr lang="en-US" sz="3600" b="1" dirty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836" y="1556996"/>
            <a:ext cx="9314447" cy="4541800"/>
          </a:xfrm>
        </p:spPr>
        <p:txBody>
          <a:bodyPr>
            <a:no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000" dirty="0">
                <a:latin typeface="+mj-lt"/>
              </a:rPr>
              <a:t>National Institute of Child Health and Human Development. (2000). </a:t>
            </a:r>
            <a:r>
              <a:rPr lang="en-US" sz="2000" i="1" dirty="0">
                <a:latin typeface="+mj-lt"/>
              </a:rPr>
              <a:t>Report of the National Reading Panel. Teaching children to read: an evidence-based assessment of the scientific research literature on reading and its implications for reading instruction </a:t>
            </a:r>
            <a:r>
              <a:rPr lang="en-US" sz="2000" dirty="0">
                <a:latin typeface="+mj-lt"/>
              </a:rPr>
              <a:t>(NIH Pub. No. 00-4769). Retrieved February 11, 2019 from https://www.nichd.nih.gov/sites/default/files/publications/pubs/nrp/Documents/report.pdf   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>
                <a:latin typeface="+mj-lt"/>
              </a:rPr>
              <a:t>Nagy, W., &amp; P. Herman. 1987. Breadth and depth of vocabulary knowledge: Implications for acquisition and instruction. In M. </a:t>
            </a:r>
            <a:r>
              <a:rPr lang="en-US" sz="2000" dirty="0" err="1">
                <a:latin typeface="+mj-lt"/>
              </a:rPr>
              <a:t>McKeown</a:t>
            </a:r>
            <a:r>
              <a:rPr lang="en-US" sz="2000" dirty="0">
                <a:latin typeface="+mj-lt"/>
              </a:rPr>
              <a:t> &amp; M. Curtiss. (Eds.) The nature of vocabulary acquisition (pp. 19-35), Hillsdale, NJ: </a:t>
            </a:r>
            <a:r>
              <a:rPr lang="en-US" sz="2000" dirty="0" err="1">
                <a:latin typeface="+mj-lt"/>
              </a:rPr>
              <a:t>Erbaum</a:t>
            </a:r>
            <a:r>
              <a:rPr lang="en-US" sz="2000" dirty="0">
                <a:latin typeface="+mj-lt"/>
              </a:rPr>
              <a:t>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>
                <a:latin typeface="+mj-lt"/>
              </a:rPr>
              <a:t>Beck, I. L., </a:t>
            </a:r>
            <a:r>
              <a:rPr lang="en-US" sz="2000" dirty="0" err="1">
                <a:latin typeface="+mj-lt"/>
              </a:rPr>
              <a:t>McKeown</a:t>
            </a:r>
            <a:r>
              <a:rPr lang="en-US" sz="2000" dirty="0">
                <a:latin typeface="+mj-lt"/>
              </a:rPr>
              <a:t>, M. G., &amp; </a:t>
            </a:r>
            <a:r>
              <a:rPr lang="en-US" sz="2000" dirty="0" err="1">
                <a:latin typeface="+mj-lt"/>
              </a:rPr>
              <a:t>Kucan</a:t>
            </a:r>
            <a:r>
              <a:rPr lang="en-US" sz="2000" dirty="0">
                <a:latin typeface="+mj-lt"/>
              </a:rPr>
              <a:t>, L. (2002). </a:t>
            </a:r>
            <a:r>
              <a:rPr lang="en-US" sz="2000" i="1" dirty="0">
                <a:latin typeface="+mj-lt"/>
              </a:rPr>
              <a:t>Bringing words to life: Robust vocabulary instruction</a:t>
            </a:r>
            <a:r>
              <a:rPr lang="en-US" sz="2000" dirty="0">
                <a:latin typeface="+mj-lt"/>
              </a:rPr>
              <a:t>. New York: Guilford Press.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 err="1">
                <a:latin typeface="+mj-lt"/>
              </a:rPr>
              <a:t>Pikulski</a:t>
            </a:r>
            <a:r>
              <a:rPr lang="en-US" sz="2000" dirty="0">
                <a:latin typeface="+mj-lt"/>
              </a:rPr>
              <a:t>, J. J. &amp; Chard, D. J. (2005) </a:t>
            </a:r>
            <a:r>
              <a:rPr lang="en-US" sz="2000" i="1" dirty="0">
                <a:latin typeface="+mj-lt"/>
              </a:rPr>
              <a:t>Fluency: Bridge between decoding and reading comprehension, </a:t>
            </a:r>
            <a:r>
              <a:rPr lang="en-US" sz="2000" dirty="0">
                <a:latin typeface="+mj-lt"/>
              </a:rPr>
              <a:t>The Reading Teacher, 58, 510-19.</a:t>
            </a:r>
            <a:endParaRPr lang="en-US" sz="2000" i="1" dirty="0">
              <a:latin typeface="+mj-lt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2000" dirty="0">
                <a:latin typeface="+mj-lt"/>
              </a:rPr>
              <a:t>Daily 5 center rotations (</a:t>
            </a:r>
            <a:r>
              <a:rPr lang="en-US" sz="2000" dirty="0" err="1">
                <a:latin typeface="+mj-lt"/>
              </a:rPr>
              <a:t>n.d.</a:t>
            </a:r>
            <a:r>
              <a:rPr lang="en-US" sz="2000" dirty="0">
                <a:latin typeface="+mj-lt"/>
              </a:rPr>
              <a:t>).  </a:t>
            </a:r>
            <a:r>
              <a:rPr lang="en-US" sz="2000" i="1" dirty="0">
                <a:latin typeface="+mj-lt"/>
              </a:rPr>
              <a:t>Daily 5 Tuesday.  </a:t>
            </a:r>
            <a:r>
              <a:rPr lang="en-US" sz="2000" dirty="0">
                <a:latin typeface="+mj-lt"/>
              </a:rPr>
              <a:t>Retrieved from: </a:t>
            </a:r>
            <a:r>
              <a:rPr lang="en-US" sz="2000" dirty="0">
                <a:latin typeface="+mj-lt"/>
                <a:hlinkClick r:id="rId3"/>
              </a:rPr>
              <a:t>http://www.goingstrongin2ndgrade.com/2015/08/</a:t>
            </a:r>
            <a:r>
              <a:rPr lang="en-US" sz="20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81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92DDA-FD84-104A-97D9-5F0D77B95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Tier 2 and 3 Literacy  Interventions</a:t>
            </a:r>
            <a:r>
              <a:rPr lang="en-US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6377F-8658-4E47-BF3E-7F2D66619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824" y="3886646"/>
            <a:ext cx="6400354" cy="215397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j-lt"/>
              </a:rPr>
              <a:t>Dra. Marci </a:t>
            </a:r>
            <a:r>
              <a:rPr lang="en-US" sz="4000" dirty="0" err="1" smtClean="0">
                <a:latin typeface="+mj-lt"/>
              </a:rPr>
              <a:t>Glessner</a:t>
            </a:r>
            <a:endParaRPr lang="en-US" sz="4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69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674" y="523291"/>
            <a:ext cx="11710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/>
              <a:t>3. SAMN – ESTRATEGIAS PARA LOS NIVELES 2, Y 3</a:t>
            </a:r>
            <a:endParaRPr lang="en-US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06" y="4972049"/>
            <a:ext cx="345598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6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Educación</a:t>
            </a:r>
            <a:r>
              <a:rPr lang="en-US" dirty="0" smtClean="0"/>
              <a:t>: </a:t>
            </a:r>
            <a:r>
              <a:rPr lang="en-US" dirty="0" err="1" smtClean="0"/>
              <a:t>Responsibilidad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83672"/>
            <a:ext cx="6781800" cy="496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755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C896340-ABF2-CD4E-A966-6D2D78454B3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946986" y="439905"/>
          <a:ext cx="8047940" cy="605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F896-170D-514D-82A4-CBDD0CE9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1085" cy="1325563"/>
          </a:xfrm>
        </p:spPr>
        <p:txBody>
          <a:bodyPr>
            <a:normAutofit/>
          </a:bodyPr>
          <a:lstStyle/>
          <a:p>
            <a:r>
              <a:rPr lang="en-US" b="1" dirty="0"/>
              <a:t>Characteristics of </a:t>
            </a:r>
            <a:r>
              <a:rPr lang="en-US" b="1" dirty="0" smtClean="0"/>
              <a:t>Tier </a:t>
            </a:r>
            <a:r>
              <a:rPr lang="en-US" b="1" dirty="0"/>
              <a:t>2 </a:t>
            </a:r>
            <a:r>
              <a:rPr lang="en-US" b="1" dirty="0" smtClean="0"/>
              <a:t>Services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mtClean="0"/>
              <a:t>CARACTERISTICAS DE LOS SERVICIOS DE NIVEL 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35D2A-1FD3-F949-B8D2-4A2919749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98341"/>
            <a:ext cx="5181600" cy="4351338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Grupos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pequeños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2-5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Algunas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veces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1-1.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usualmente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dentro</a:t>
            </a:r>
            <a:r>
              <a:rPr lang="en-US" dirty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salón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Instrucción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brindada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profesor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o un </a:t>
            </a:r>
            <a:r>
              <a:rPr lang="en-US" dirty="0" err="1" smtClean="0">
                <a:latin typeface="+mj-lt"/>
              </a:rPr>
              <a:t>voluntario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Monitoreo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semanal</a:t>
            </a:r>
            <a:r>
              <a:rPr lang="en-US" dirty="0">
                <a:latin typeface="+mj-lt"/>
              </a:rPr>
              <a:t> del </a:t>
            </a:r>
            <a:r>
              <a:rPr lang="en-US" dirty="0" err="1">
                <a:latin typeface="+mj-lt"/>
              </a:rPr>
              <a:t>progreso</a:t>
            </a:r>
            <a:r>
              <a:rPr lang="en-US" dirty="0">
                <a:latin typeface="+mj-lt"/>
              </a:rPr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D95E21-BEE5-7A43-B9E9-3471498FD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32947" y="2648031"/>
            <a:ext cx="3625453" cy="27065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7ADF-CAD8-B44B-A93B-9362E16B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Common </a:t>
            </a:r>
            <a:r>
              <a:rPr lang="en-US" b="1" dirty="0" smtClean="0"/>
              <a:t>Structure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ESTRUCTURA COMUN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E8A3-DDEB-114B-8601-112D1FD73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004"/>
            <a:ext cx="10515600" cy="4351338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Enfocado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necesidades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específicas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un </a:t>
            </a:r>
            <a:r>
              <a:rPr lang="en-US" dirty="0" err="1">
                <a:latin typeface="+mj-lt"/>
              </a:rPr>
              <a:t>grupo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pequeño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Periodos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30 </a:t>
            </a:r>
            <a:r>
              <a:rPr lang="en-US" dirty="0" err="1" smtClean="0">
                <a:latin typeface="+mj-lt"/>
              </a:rPr>
              <a:t>minutos</a:t>
            </a:r>
            <a:r>
              <a:rPr lang="en-US" dirty="0">
                <a:latin typeface="+mj-lt"/>
              </a:rPr>
              <a:t>:</a:t>
            </a:r>
          </a:p>
          <a:p>
            <a:pPr lvl="1"/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repetida</a:t>
            </a:r>
            <a:r>
              <a:rPr lang="en-US" dirty="0">
                <a:latin typeface="+mj-lt"/>
              </a:rPr>
              <a:t> de un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conocido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Introducir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nuevo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revisión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preliminar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Leer </a:t>
            </a:r>
            <a:r>
              <a:rPr lang="en-US" dirty="0">
                <a:latin typeface="+mj-lt"/>
              </a:rPr>
              <a:t>el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nuevo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Reflexionar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sobre</a:t>
            </a:r>
            <a:r>
              <a:rPr lang="en-US" dirty="0">
                <a:latin typeface="+mj-lt"/>
              </a:rPr>
              <a:t> el </a:t>
            </a:r>
            <a:r>
              <a:rPr lang="en-US" dirty="0" err="1">
                <a:latin typeface="+mj-lt"/>
              </a:rPr>
              <a:t>texto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nuevo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Trabajo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sobre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palabras.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D244-EE07-BE48-8865-A781BEB6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Phonemic </a:t>
            </a:r>
            <a:r>
              <a:rPr lang="en-US" b="1" dirty="0" smtClean="0"/>
              <a:t>Awareness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/>
              <a:t>CONCIENCIA FONOLOGICA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6690-6018-3544-90FA-CD2C8D268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+mj-lt"/>
              </a:rPr>
              <a:t>Conciencia</a:t>
            </a:r>
            <a:r>
              <a:rPr lang="en-US" dirty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inicio</a:t>
            </a:r>
            <a:r>
              <a:rPr lang="en-US" dirty="0" smtClean="0">
                <a:latin typeface="+mj-lt"/>
              </a:rPr>
              <a:t>/final.</a:t>
            </a:r>
          </a:p>
          <a:p>
            <a:r>
              <a:rPr lang="en-US" dirty="0">
                <a:latin typeface="+mj-lt"/>
              </a:rPr>
              <a:t>Dar </a:t>
            </a:r>
            <a:r>
              <a:rPr lang="en-US" dirty="0" err="1">
                <a:latin typeface="+mj-lt"/>
              </a:rPr>
              <a:t>palmadas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cada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sílaba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err="1" smtClean="0">
                <a:latin typeface="+mj-lt"/>
              </a:rPr>
              <a:t>Síntesis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sonido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Identificación</a:t>
            </a:r>
            <a:r>
              <a:rPr lang="en-US" dirty="0" smtClean="0">
                <a:latin typeface="+mj-lt"/>
              </a:rPr>
              <a:t> de la </a:t>
            </a:r>
            <a:r>
              <a:rPr lang="en-US" dirty="0" err="1" smtClean="0">
                <a:latin typeface="+mj-lt"/>
              </a:rPr>
              <a:t>ubicación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sonido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Segmentación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sonido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(i.e. </a:t>
            </a:r>
            <a:r>
              <a:rPr lang="en-US" dirty="0" err="1">
                <a:latin typeface="+mj-lt"/>
              </a:rPr>
              <a:t>cometa</a:t>
            </a:r>
            <a:r>
              <a:rPr lang="en-US" dirty="0" smtClean="0">
                <a:latin typeface="+mj-lt"/>
              </a:rPr>
              <a:t>).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  <a:hlinkClick r:id="rId3"/>
              </a:rPr>
              <a:t>http://www.readingrockets.org/article/how-now-brown-cow-phoneme-awareness-activities</a:t>
            </a:r>
            <a:r>
              <a:rPr lang="en-US" dirty="0">
                <a:latin typeface="+mj-lt"/>
              </a:rPr>
              <a:t>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FD00C0-0772-7343-925E-FA01232D2F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287514" y="3490035"/>
            <a:ext cx="1912497" cy="226099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16E45-D8FF-7D47-A841-4B5CF7708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285" y="1825625"/>
            <a:ext cx="3783035" cy="8777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7E4E-013C-854A-ACF3-CF9C9353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92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Fluidez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FLUIDEZ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53F66-7742-BA4C-BD0E-CF5542D87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50305" cy="4351338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repetida</a:t>
            </a:r>
            <a:r>
              <a:rPr lang="en-US" dirty="0">
                <a:latin typeface="+mj-lt"/>
              </a:rPr>
              <a:t> (individual o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grupos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pequenos</a:t>
            </a:r>
            <a:r>
              <a:rPr lang="en-US" dirty="0" smtClean="0">
                <a:latin typeface="+mj-lt"/>
              </a:rPr>
              <a:t>).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Ejercicios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>
                <a:latin typeface="+mj-lt"/>
              </a:rPr>
              <a:t>errores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palabras.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Orden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smtClean="0">
                <a:latin typeface="+mj-lt"/>
              </a:rPr>
              <a:t>las palabras: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Sonido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similar/</a:t>
            </a:r>
            <a:r>
              <a:rPr lang="en-US" dirty="0" err="1">
                <a:latin typeface="+mj-lt"/>
              </a:rPr>
              <a:t>modelo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sonidos</a:t>
            </a:r>
            <a:r>
              <a:rPr lang="en-US" dirty="0">
                <a:latin typeface="+mj-lt"/>
              </a:rPr>
              <a:t> (flip, flash, </a:t>
            </a:r>
            <a:r>
              <a:rPr lang="en-US" dirty="0" smtClean="0">
                <a:latin typeface="+mj-lt"/>
              </a:rPr>
              <a:t>flap).</a:t>
            </a:r>
          </a:p>
          <a:p>
            <a:pPr lvl="1"/>
            <a:r>
              <a:rPr lang="en-US" dirty="0" err="1" smtClean="0">
                <a:latin typeface="+mj-lt"/>
              </a:rPr>
              <a:t>Categorias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semánticas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cosas</a:t>
            </a:r>
            <a:r>
              <a:rPr lang="en-US" dirty="0">
                <a:latin typeface="+mj-lt"/>
              </a:rPr>
              <a:t> que </a:t>
            </a:r>
            <a:r>
              <a:rPr lang="en-US" dirty="0" err="1">
                <a:latin typeface="+mj-lt"/>
              </a:rPr>
              <a:t>vuelan</a:t>
            </a:r>
            <a:r>
              <a:rPr lang="en-US" dirty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cosas</a:t>
            </a:r>
            <a:r>
              <a:rPr lang="en-US" dirty="0" smtClean="0">
                <a:latin typeface="+mj-lt"/>
              </a:rPr>
              <a:t> que se </a:t>
            </a:r>
            <a:r>
              <a:rPr lang="en-US" dirty="0" err="1" smtClean="0">
                <a:latin typeface="+mj-lt"/>
              </a:rPr>
              <a:t>comen</a:t>
            </a:r>
            <a:r>
              <a:rPr lang="en-US" dirty="0" smtClean="0">
                <a:latin typeface="+mj-lt"/>
              </a:rPr>
              <a:t>).</a:t>
            </a:r>
            <a:endParaRPr lang="en-US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4D7A93-E823-614E-A465-3C7B3F267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1337" y="1592500"/>
            <a:ext cx="2260997" cy="14745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038C2-9C40-A34D-B441-EB57ED4C2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334" y="2008400"/>
            <a:ext cx="1905595" cy="2117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95066-FFF8-1148-B5EF-A15816CB3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284" y="4443440"/>
            <a:ext cx="2603942" cy="16550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1AEA-65DD-7B4A-97DF-4F4DED3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41" y="0"/>
            <a:ext cx="3932237" cy="1600200"/>
          </a:xfrm>
        </p:spPr>
        <p:txBody>
          <a:bodyPr/>
          <a:lstStyle/>
          <a:p>
            <a:r>
              <a:rPr lang="en-US" sz="4000" b="1" dirty="0" smtClean="0"/>
              <a:t>Comprehension</a:t>
            </a:r>
            <a:r>
              <a:rPr lang="en-US" sz="2812" dirty="0" smtClean="0"/>
              <a:t/>
            </a:r>
            <a:br>
              <a:rPr lang="en-US" sz="2812" dirty="0" smtClean="0"/>
            </a:br>
            <a:r>
              <a:rPr lang="en-US" sz="4000" dirty="0" smtClean="0"/>
              <a:t>COMPRENSION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D794-4B8A-0546-85FA-D6184C8F7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517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BBE05-BE9E-D54B-B9A8-D645CF07B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799" y="1853724"/>
            <a:ext cx="3659201" cy="4384903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latin typeface="+mj-lt"/>
              </a:rPr>
              <a:t>“La </a:t>
            </a:r>
            <a:r>
              <a:rPr lang="en-US" sz="2400" i="1" dirty="0" err="1" smtClean="0">
                <a:latin typeface="+mj-lt"/>
              </a:rPr>
              <a:t>lectura</a:t>
            </a:r>
            <a:r>
              <a:rPr lang="en-US" sz="2400" i="1" dirty="0" smtClean="0">
                <a:latin typeface="+mj-lt"/>
              </a:rPr>
              <a:t> real </a:t>
            </a:r>
            <a:r>
              <a:rPr lang="en-US" sz="2400" i="1" dirty="0" err="1" smtClean="0">
                <a:latin typeface="+mj-lt"/>
              </a:rPr>
              <a:t>es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i="1" dirty="0" err="1" smtClean="0">
                <a:latin typeface="+mj-lt"/>
              </a:rPr>
              <a:t>comprensión</a:t>
            </a:r>
            <a:r>
              <a:rPr lang="en-US" sz="2400" i="1" dirty="0" smtClean="0">
                <a:latin typeface="+mj-lt"/>
              </a:rPr>
              <a:t>.”</a:t>
            </a:r>
            <a:endParaRPr lang="en-US" sz="2400" i="1" dirty="0">
              <a:latin typeface="+mj-lt"/>
            </a:endParaRPr>
          </a:p>
          <a:p>
            <a:r>
              <a:rPr lang="en-US" sz="2400" i="1" dirty="0">
                <a:latin typeface="+mj-lt"/>
              </a:rPr>
              <a:t>                Cambourne, 1988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Antes </a:t>
            </a:r>
            <a:r>
              <a:rPr lang="en-US" sz="2400" dirty="0">
                <a:latin typeface="+mj-lt"/>
              </a:rPr>
              <a:t>de </a:t>
            </a:r>
            <a:r>
              <a:rPr lang="en-US" sz="2400" dirty="0" smtClean="0">
                <a:latin typeface="+mj-lt"/>
              </a:rPr>
              <a:t>leer: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* </a:t>
            </a:r>
            <a:r>
              <a:rPr lang="en-US" sz="2400" dirty="0" err="1">
                <a:latin typeface="+mj-lt"/>
              </a:rPr>
              <a:t>Activar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conocimientos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previos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* </a:t>
            </a:r>
            <a:r>
              <a:rPr lang="en-US" sz="2400" dirty="0" err="1">
                <a:latin typeface="+mj-lt"/>
              </a:rPr>
              <a:t>Tabla</a:t>
            </a:r>
            <a:r>
              <a:rPr lang="en-US" sz="2400" dirty="0">
                <a:latin typeface="+mj-lt"/>
              </a:rPr>
              <a:t> K-W-L (Lo que </a:t>
            </a:r>
            <a:r>
              <a:rPr lang="en-US" sz="2400" dirty="0" err="1" smtClean="0">
                <a:latin typeface="+mj-lt"/>
              </a:rPr>
              <a:t>sé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>
                <a:latin typeface="+mj-lt"/>
              </a:rPr>
              <a:t>lo que </a:t>
            </a:r>
            <a:r>
              <a:rPr lang="en-US" sz="2400" dirty="0" err="1">
                <a:latin typeface="+mj-lt"/>
              </a:rPr>
              <a:t>quiero</a:t>
            </a:r>
            <a:r>
              <a:rPr lang="en-US" sz="2400" dirty="0">
                <a:latin typeface="+mj-lt"/>
              </a:rPr>
              <a:t> saber, lo que he </a:t>
            </a:r>
            <a:r>
              <a:rPr lang="en-US" sz="2400" dirty="0" err="1">
                <a:latin typeface="+mj-lt"/>
              </a:rPr>
              <a:t>aprendido</a:t>
            </a:r>
            <a:r>
              <a:rPr lang="en-US" sz="2400" dirty="0" smtClean="0">
                <a:latin typeface="+mj-lt"/>
              </a:rPr>
              <a:t>).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* </a:t>
            </a:r>
            <a:r>
              <a:rPr lang="en-US" sz="2400" dirty="0" err="1">
                <a:latin typeface="+mj-lt"/>
              </a:rPr>
              <a:t>Estructura</a:t>
            </a:r>
            <a:r>
              <a:rPr lang="en-US" sz="2400" dirty="0">
                <a:latin typeface="+mj-lt"/>
              </a:rPr>
              <a:t> del </a:t>
            </a:r>
            <a:r>
              <a:rPr lang="en-US" sz="2400" dirty="0" err="1">
                <a:latin typeface="+mj-lt"/>
              </a:rPr>
              <a:t>texto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particularmente</a:t>
            </a:r>
            <a:r>
              <a:rPr lang="en-US" sz="2400" dirty="0">
                <a:latin typeface="+mj-lt"/>
              </a:rPr>
              <a:t> no </a:t>
            </a:r>
            <a:r>
              <a:rPr lang="en-US" sz="2400" dirty="0" err="1" smtClean="0">
                <a:latin typeface="+mj-lt"/>
              </a:rPr>
              <a:t>ficción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6AF45-E92F-1A45-942F-333837C9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829" y="3199619"/>
            <a:ext cx="2781752" cy="2131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C96CD-BFF7-534B-919C-1D986A6ED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487" y="483603"/>
            <a:ext cx="2023467" cy="2360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C0C72-22EA-1747-9A34-AEEB515DC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970" y="2968721"/>
            <a:ext cx="2206376" cy="28367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13CA-E080-2344-A867-AF291F36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8253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Comprehension (Cont.)</a:t>
            </a:r>
            <a:r>
              <a:rPr lang="en-US" sz="2812" dirty="0" smtClean="0"/>
              <a:t/>
            </a:r>
            <a:br>
              <a:rPr lang="en-US" sz="2812" dirty="0" smtClean="0"/>
            </a:br>
            <a:r>
              <a:rPr lang="en-US" sz="2812" dirty="0" smtClean="0"/>
              <a:t>COMPRENSION (</a:t>
            </a:r>
            <a:r>
              <a:rPr lang="en-US" sz="2812" dirty="0" err="1" smtClean="0"/>
              <a:t>Continúa</a:t>
            </a:r>
            <a:r>
              <a:rPr lang="en-US" sz="2812" dirty="0" smtClean="0"/>
              <a:t>)</a:t>
            </a:r>
            <a:endParaRPr lang="en-US" sz="2812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98FBB3-7C67-1E49-82B0-47076539B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1829" y="702890"/>
            <a:ext cx="2537259" cy="30068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3C5CF-CCDE-1B42-ABA5-8A9ED19C3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531" dirty="0" smtClean="0">
                <a:latin typeface="+mj-lt"/>
              </a:rPr>
              <a:t>Durante la </a:t>
            </a:r>
            <a:r>
              <a:rPr lang="en-US" sz="2531" dirty="0" err="1" smtClean="0">
                <a:latin typeface="+mj-lt"/>
              </a:rPr>
              <a:t>lectura</a:t>
            </a:r>
            <a:r>
              <a:rPr lang="en-US" sz="2531" dirty="0" smtClean="0">
                <a:latin typeface="+mj-lt"/>
              </a:rPr>
              <a:t>:</a:t>
            </a:r>
          </a:p>
          <a:p>
            <a:endParaRPr lang="en-US" sz="2531" dirty="0">
              <a:latin typeface="+mj-lt"/>
            </a:endParaRPr>
          </a:p>
          <a:p>
            <a:pPr marL="723279" lvl="1" indent="-401822">
              <a:buFont typeface="Arial" panose="020B0604020202020204" pitchFamily="34" charset="0"/>
              <a:buChar char="•"/>
            </a:pPr>
            <a:r>
              <a:rPr lang="en-US" sz="2531" dirty="0" smtClean="0">
                <a:latin typeface="+mj-lt"/>
              </a:rPr>
              <a:t>Lea, </a:t>
            </a:r>
            <a:r>
              <a:rPr lang="en-US" sz="2531" dirty="0" err="1">
                <a:latin typeface="+mj-lt"/>
              </a:rPr>
              <a:t>C</a:t>
            </a:r>
            <a:r>
              <a:rPr lang="en-US" sz="2531" dirty="0" err="1" smtClean="0">
                <a:latin typeface="+mj-lt"/>
              </a:rPr>
              <a:t>ubra</a:t>
            </a:r>
            <a:r>
              <a:rPr lang="en-US" sz="2531" dirty="0" smtClean="0">
                <a:latin typeface="+mj-lt"/>
              </a:rPr>
              <a:t>, </a:t>
            </a:r>
            <a:r>
              <a:rPr lang="en-US" sz="2531" dirty="0" err="1">
                <a:latin typeface="+mj-lt"/>
              </a:rPr>
              <a:t>R</a:t>
            </a:r>
            <a:r>
              <a:rPr lang="en-US" sz="2531" dirty="0" err="1" smtClean="0">
                <a:latin typeface="+mj-lt"/>
              </a:rPr>
              <a:t>ecuerde</a:t>
            </a:r>
            <a:r>
              <a:rPr lang="en-US" sz="2531" dirty="0" smtClean="0">
                <a:latin typeface="+mj-lt"/>
              </a:rPr>
              <a:t>, Relate.</a:t>
            </a:r>
          </a:p>
          <a:p>
            <a:pPr marL="723279" lvl="1" indent="-401822">
              <a:buFont typeface="Arial" panose="020B0604020202020204" pitchFamily="34" charset="0"/>
              <a:buChar char="•"/>
            </a:pPr>
            <a:endParaRPr lang="en-US" sz="2531" dirty="0">
              <a:latin typeface="+mj-lt"/>
            </a:endParaRPr>
          </a:p>
          <a:p>
            <a:pPr marL="723279" lvl="1" indent="-401822">
              <a:buFont typeface="Arial" panose="020B0604020202020204" pitchFamily="34" charset="0"/>
              <a:buChar char="•"/>
            </a:pPr>
            <a:r>
              <a:rPr lang="en-US" sz="2531" dirty="0" err="1" smtClean="0">
                <a:latin typeface="+mj-lt"/>
              </a:rPr>
              <a:t>Estos</a:t>
            </a:r>
            <a:r>
              <a:rPr lang="en-US" sz="2531" dirty="0" smtClean="0">
                <a:latin typeface="+mj-lt"/>
              </a:rPr>
              <a:t> son </a:t>
            </a:r>
            <a:r>
              <a:rPr lang="en-US" sz="2531" dirty="0" err="1" smtClean="0">
                <a:latin typeface="+mj-lt"/>
              </a:rPr>
              <a:t>puntos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muy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importantes</a:t>
            </a:r>
            <a:r>
              <a:rPr lang="en-US" sz="2531" dirty="0" smtClean="0">
                <a:latin typeface="+mj-lt"/>
              </a:rPr>
              <a:t>.</a:t>
            </a:r>
            <a:endParaRPr lang="en-US" sz="2531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3911E-9F7D-824C-8E6E-99E7D6A45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01" y="3780606"/>
            <a:ext cx="3015951" cy="17600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2E317A-02C1-5F4F-A0D1-C732B0186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7394" y="612421"/>
            <a:ext cx="4166034" cy="24538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183E9-5332-A543-8653-B57067D97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531" dirty="0" err="1" smtClean="0">
                <a:latin typeface="+mj-lt"/>
              </a:rPr>
              <a:t>Después</a:t>
            </a:r>
            <a:r>
              <a:rPr lang="en-US" sz="2531" dirty="0" smtClean="0">
                <a:latin typeface="+mj-lt"/>
              </a:rPr>
              <a:t> de leer:</a:t>
            </a:r>
          </a:p>
          <a:p>
            <a:endParaRPr lang="en-US" sz="2531" dirty="0">
              <a:latin typeface="+mj-lt"/>
            </a:endParaRPr>
          </a:p>
          <a:p>
            <a:pPr marL="321457" indent="-321457">
              <a:buFont typeface="Arial" panose="020B0604020202020204" pitchFamily="34" charset="0"/>
              <a:buChar char="•"/>
            </a:pPr>
            <a:r>
              <a:rPr lang="en-US" sz="2320" dirty="0" err="1" smtClean="0">
                <a:latin typeface="+mj-lt"/>
              </a:rPr>
              <a:t>Resumen</a:t>
            </a:r>
            <a:r>
              <a:rPr lang="en-US" sz="2320" dirty="0" smtClean="0">
                <a:latin typeface="+mj-lt"/>
              </a:rPr>
              <a:t> con </a:t>
            </a:r>
            <a:r>
              <a:rPr lang="en-US" sz="2320" dirty="0" err="1" smtClean="0">
                <a:latin typeface="+mj-lt"/>
              </a:rPr>
              <a:t>hojitas</a:t>
            </a:r>
            <a:r>
              <a:rPr lang="en-US" sz="2320" dirty="0" smtClean="0">
                <a:latin typeface="+mj-lt"/>
              </a:rPr>
              <a:t> </a:t>
            </a:r>
            <a:r>
              <a:rPr lang="en-US" sz="2320" dirty="0" err="1" smtClean="0">
                <a:latin typeface="+mj-lt"/>
              </a:rPr>
              <a:t>adhesivas</a:t>
            </a:r>
            <a:r>
              <a:rPr lang="en-US" sz="2320" dirty="0" smtClean="0">
                <a:latin typeface="+mj-lt"/>
              </a:rPr>
              <a:t>.</a:t>
            </a:r>
            <a:endParaRPr lang="en-US" sz="2320" dirty="0">
              <a:latin typeface="+mj-lt"/>
            </a:endParaRPr>
          </a:p>
          <a:p>
            <a:pPr marL="321457" indent="-321457">
              <a:buFont typeface="Arial" panose="020B0604020202020204" pitchFamily="34" charset="0"/>
              <a:buChar char="•"/>
            </a:pPr>
            <a:r>
              <a:rPr lang="en-US" sz="2320" dirty="0" err="1" smtClean="0">
                <a:latin typeface="+mj-lt"/>
              </a:rPr>
              <a:t>Organizadores</a:t>
            </a:r>
            <a:r>
              <a:rPr lang="en-US" sz="2320" dirty="0" smtClean="0">
                <a:latin typeface="+mj-lt"/>
              </a:rPr>
              <a:t> </a:t>
            </a:r>
            <a:r>
              <a:rPr lang="en-US" sz="2320" dirty="0" err="1" smtClean="0">
                <a:latin typeface="+mj-lt"/>
              </a:rPr>
              <a:t>gráficos</a:t>
            </a:r>
            <a:r>
              <a:rPr lang="en-US" sz="2320" dirty="0" smtClean="0">
                <a:latin typeface="+mj-lt"/>
              </a:rPr>
              <a:t>.</a:t>
            </a:r>
            <a:endParaRPr lang="en-US" sz="2320" dirty="0">
              <a:latin typeface="+mj-lt"/>
            </a:endParaRPr>
          </a:p>
          <a:p>
            <a:pPr marL="321457" indent="-321457">
              <a:buFont typeface="Arial" panose="020B0604020202020204" pitchFamily="34" charset="0"/>
              <a:buChar char="•"/>
            </a:pPr>
            <a:r>
              <a:rPr lang="en-US" sz="2531" dirty="0" err="1" smtClean="0">
                <a:latin typeface="+mj-lt"/>
              </a:rPr>
              <a:t>Diez</a:t>
            </a:r>
            <a:r>
              <a:rPr lang="en-US" sz="2531" dirty="0" smtClean="0">
                <a:latin typeface="+mj-lt"/>
              </a:rPr>
              <a:t> palabras y </a:t>
            </a:r>
            <a:r>
              <a:rPr lang="en-US" sz="2531" dirty="0" err="1" smtClean="0">
                <a:latin typeface="+mj-lt"/>
              </a:rPr>
              <a:t>una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oración</a:t>
            </a:r>
            <a:r>
              <a:rPr lang="en-US" sz="2531" dirty="0" smtClean="0">
                <a:latin typeface="+mj-lt"/>
              </a:rPr>
              <a:t>.</a:t>
            </a:r>
            <a:endParaRPr lang="en-US" sz="232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EC11A-E0BC-CF4C-BC81-A2C7C844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825" y="4388834"/>
            <a:ext cx="2920677" cy="2308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5A83EB-A67F-954B-883F-5C147A924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075" y="3145910"/>
            <a:ext cx="2581573" cy="2397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D013CA-E080-2344-A867-AF291F365E9C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3932237" cy="8582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smtClean="0"/>
              <a:t>Comprehension (Cont.)</a:t>
            </a:r>
            <a:r>
              <a:rPr lang="en-US" sz="2812" smtClean="0"/>
              <a:t/>
            </a:r>
            <a:br>
              <a:rPr lang="en-US" sz="2812" smtClean="0"/>
            </a:br>
            <a:r>
              <a:rPr lang="en-US" sz="2812" smtClean="0"/>
              <a:t>COMPRENSION (Continúa)</a:t>
            </a:r>
            <a:endParaRPr lang="en-US" sz="2812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36C4-02A1-EB43-926F-78704910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Characteristics of </a:t>
            </a:r>
            <a:r>
              <a:rPr lang="en-US" b="1" dirty="0" smtClean="0"/>
              <a:t>Tier </a:t>
            </a:r>
            <a:r>
              <a:rPr lang="en-US" b="1" dirty="0"/>
              <a:t>3 </a:t>
            </a:r>
            <a:r>
              <a:rPr lang="en-US" b="1" dirty="0" smtClean="0"/>
              <a:t>Services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CARACTERISTICAS </a:t>
            </a:r>
            <a:r>
              <a:rPr lang="en-US" dirty="0"/>
              <a:t>DE LOS SERVICIOS </a:t>
            </a:r>
            <a:r>
              <a:rPr lang="en-US" dirty="0" smtClean="0"/>
              <a:t>de NIVEL </a:t>
            </a:r>
            <a:r>
              <a:rPr lang="en-US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EB4C3-1A2F-BB41-A942-08864ACF6B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Enseñaza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uno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uno</a:t>
            </a:r>
            <a:r>
              <a:rPr lang="en-US" dirty="0" smtClean="0">
                <a:latin typeface="+mj-lt"/>
              </a:rPr>
              <a:t>, 1:1.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Con </a:t>
            </a:r>
            <a:r>
              <a:rPr lang="en-US" dirty="0" err="1" smtClean="0">
                <a:latin typeface="+mj-lt"/>
              </a:rPr>
              <a:t>frecuencia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éstos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se </a:t>
            </a:r>
            <a:r>
              <a:rPr lang="en-US" dirty="0" err="1">
                <a:latin typeface="+mj-lt"/>
              </a:rPr>
              <a:t>imparten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fuera</a:t>
            </a:r>
            <a:r>
              <a:rPr lang="en-US" dirty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salón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 </a:t>
            </a:r>
            <a:r>
              <a:rPr lang="en-US" dirty="0" err="1" smtClean="0">
                <a:latin typeface="+mj-lt"/>
              </a:rPr>
              <a:t>clase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frecuencia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 </a:t>
            </a:r>
            <a:r>
              <a:rPr lang="en-US" dirty="0" err="1" smtClean="0">
                <a:latin typeface="+mj-lt"/>
              </a:rPr>
              <a:t>duración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aumentan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Las </a:t>
            </a:r>
            <a:r>
              <a:rPr lang="en-US" dirty="0" err="1">
                <a:latin typeface="+mj-lt"/>
              </a:rPr>
              <a:t>brinda</a:t>
            </a:r>
            <a:r>
              <a:rPr lang="en-US" dirty="0">
                <a:latin typeface="+mj-lt"/>
              </a:rPr>
              <a:t> un </a:t>
            </a:r>
            <a:r>
              <a:rPr lang="en-US" dirty="0" err="1">
                <a:latin typeface="+mj-lt"/>
              </a:rPr>
              <a:t>profesor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diferente</a:t>
            </a:r>
            <a:r>
              <a:rPr lang="en-US" dirty="0">
                <a:latin typeface="+mj-lt"/>
              </a:rPr>
              <a:t> al </a:t>
            </a:r>
            <a:r>
              <a:rPr lang="en-US" dirty="0" err="1">
                <a:latin typeface="+mj-lt"/>
              </a:rPr>
              <a:t>profesor</a:t>
            </a:r>
            <a:r>
              <a:rPr lang="en-US" dirty="0">
                <a:latin typeface="+mj-lt"/>
              </a:rPr>
              <a:t> de </a:t>
            </a:r>
            <a:r>
              <a:rPr lang="en-US" dirty="0" smtClean="0">
                <a:latin typeface="+mj-lt"/>
              </a:rPr>
              <a:t>aula.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Monitoreo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semanal</a:t>
            </a:r>
            <a:r>
              <a:rPr lang="en-US" dirty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progreso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D55CE-F507-B74B-BC3E-5B057E4BB0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7936" y="2593459"/>
            <a:ext cx="3625453" cy="28156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AB63-674D-FF47-9134-A3D5BE09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 3 </a:t>
            </a:r>
            <a:r>
              <a:rPr lang="en-US" dirty="0" smtClean="0"/>
              <a:t>Strategies</a:t>
            </a:r>
            <a:br>
              <a:rPr lang="en-US" dirty="0" smtClean="0"/>
            </a:br>
            <a:r>
              <a:rPr lang="en-US" dirty="0" smtClean="0"/>
              <a:t>ESTRATEGIAS DE NIVEL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A1824-03FD-9C49-879D-160194AB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4" y="2078831"/>
            <a:ext cx="7358063" cy="4779169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Estrategias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similares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Enseñanza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Directa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Explícita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Oportunidades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practicar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187517" indent="0">
              <a:buNone/>
            </a:pPr>
            <a:endParaRPr lang="en-US" dirty="0">
              <a:latin typeface="+mj-lt"/>
            </a:endParaRPr>
          </a:p>
          <a:p>
            <a:pPr marL="187517" indent="0">
              <a:buNone/>
            </a:pPr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Frecuencia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Duración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aumentan</a:t>
            </a:r>
            <a:r>
              <a:rPr lang="en-US" dirty="0" smtClean="0">
                <a:latin typeface="+mj-lt"/>
              </a:rPr>
              <a:t>: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Tutoría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más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frecuente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Más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tiempo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invertido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tutoría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Fundacion</a:t>
            </a:r>
            <a:r>
              <a:rPr lang="en-US" dirty="0" smtClean="0"/>
              <a:t> del Sistema </a:t>
            </a:r>
            <a:r>
              <a:rPr lang="en-US" dirty="0" err="1" smtClean="0"/>
              <a:t>Educativo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Los padres </a:t>
            </a:r>
            <a:r>
              <a:rPr lang="en-US" dirty="0" err="1" smtClean="0">
                <a:latin typeface="+mj-lt"/>
              </a:rPr>
              <a:t>fundadores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creian</a:t>
            </a:r>
            <a:r>
              <a:rPr lang="en-US" dirty="0" smtClean="0">
                <a:latin typeface="+mj-lt"/>
              </a:rPr>
              <a:t> que la </a:t>
            </a:r>
            <a:r>
              <a:rPr lang="en-US" dirty="0" err="1" smtClean="0">
                <a:latin typeface="+mj-lt"/>
              </a:rPr>
              <a:t>humanidad</a:t>
            </a:r>
            <a:r>
              <a:rPr lang="en-US" dirty="0" smtClean="0">
                <a:latin typeface="+mj-lt"/>
              </a:rPr>
              <a:t> se </a:t>
            </a:r>
            <a:r>
              <a:rPr lang="en-US" dirty="0" err="1" smtClean="0">
                <a:latin typeface="+mj-lt"/>
              </a:rPr>
              <a:t>mejoraría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traves</a:t>
            </a:r>
            <a:r>
              <a:rPr lang="en-US" dirty="0" smtClean="0">
                <a:latin typeface="+mj-lt"/>
              </a:rPr>
              <a:t> de la </a:t>
            </a:r>
            <a:r>
              <a:rPr lang="en-US" dirty="0" err="1" smtClean="0">
                <a:latin typeface="+mj-lt"/>
              </a:rPr>
              <a:t>educación</a:t>
            </a:r>
            <a:r>
              <a:rPr lang="en-US" dirty="0" smtClean="0">
                <a:latin typeface="+mj-lt"/>
              </a:rPr>
              <a:t>. </a:t>
            </a:r>
          </a:p>
          <a:p>
            <a:r>
              <a:rPr lang="en-US" dirty="0" smtClean="0">
                <a:latin typeface="+mj-lt"/>
              </a:rPr>
              <a:t>La </a:t>
            </a:r>
            <a:r>
              <a:rPr lang="en-US" dirty="0" err="1" smtClean="0">
                <a:latin typeface="+mj-lt"/>
              </a:rPr>
              <a:t>democracia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requiere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ciudadanía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educada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smtClean="0">
                <a:latin typeface="+mj-lt"/>
              </a:rPr>
              <a:t>Al fines el </a:t>
            </a:r>
            <a:r>
              <a:rPr lang="en-US" dirty="0" err="1" smtClean="0">
                <a:latin typeface="+mj-lt"/>
              </a:rPr>
              <a:t>siglo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dieciocho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habia</a:t>
            </a:r>
            <a:r>
              <a:rPr lang="en-US" dirty="0" smtClean="0">
                <a:latin typeface="+mj-lt"/>
              </a:rPr>
              <a:t> un </a:t>
            </a:r>
            <a:r>
              <a:rPr lang="en-US" dirty="0" err="1" smtClean="0">
                <a:latin typeface="+mj-lt"/>
              </a:rPr>
              <a:t>deseo</a:t>
            </a:r>
            <a:r>
              <a:rPr lang="en-US" dirty="0" smtClean="0">
                <a:latin typeface="+mj-lt"/>
              </a:rPr>
              <a:t> de un </a:t>
            </a:r>
            <a:r>
              <a:rPr lang="en-US" dirty="0" err="1" smtClean="0">
                <a:latin typeface="+mj-lt"/>
              </a:rPr>
              <a:t>sistema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uniforme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educación</a:t>
            </a:r>
            <a:r>
              <a:rPr lang="en-US" dirty="0" smtClean="0">
                <a:latin typeface="+mj-lt"/>
              </a:rPr>
              <a:t>. </a:t>
            </a:r>
          </a:p>
          <a:p>
            <a:r>
              <a:rPr lang="es-ES" dirty="0" smtClean="0">
                <a:latin typeface="+mj-lt"/>
              </a:rPr>
              <a:t>Hubo una creación de sistemas estatales de educación pública gratuita.</a:t>
            </a:r>
            <a:endParaRPr lang="en-US" dirty="0" smtClean="0">
              <a:latin typeface="+mj-lt"/>
            </a:endParaRPr>
          </a:p>
          <a:p>
            <a:r>
              <a:rPr lang="es-ES" dirty="0" smtClean="0">
                <a:latin typeface="+mj-lt"/>
              </a:rPr>
              <a:t>Una educación pública gratuita no solo beneficiaba al individuo, sino que también beneficiaba a la sociedad.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0226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6763D-AA7A-0245-A710-40EB366B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59" y="0"/>
            <a:ext cx="10446251" cy="1600200"/>
          </a:xfrm>
        </p:spPr>
        <p:txBody>
          <a:bodyPr>
            <a:noAutofit/>
          </a:bodyPr>
          <a:lstStyle/>
          <a:p>
            <a:r>
              <a:rPr lang="en-US" sz="4000" b="1" dirty="0"/>
              <a:t>Evidence-Based </a:t>
            </a:r>
            <a:r>
              <a:rPr lang="en-US" sz="4000" b="1" dirty="0" smtClean="0"/>
              <a:t>Programs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PROGRAMAS BASADOS EN LA EVIDENCIA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A756-3511-BF49-B951-9E2286ADD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6381"/>
            <a:ext cx="6172200" cy="4873625"/>
          </a:xfrm>
        </p:spPr>
        <p:txBody>
          <a:bodyPr>
            <a:normAutofit lnSpcReduction="10000"/>
          </a:bodyPr>
          <a:lstStyle/>
          <a:p>
            <a:pPr marL="187517" indent="0">
              <a:buNone/>
            </a:pPr>
            <a:endParaRPr lang="en-US" dirty="0">
              <a:latin typeface="+mj-lt"/>
              <a:hlinkClick r:id="rId3"/>
            </a:endParaRPr>
          </a:p>
          <a:p>
            <a:r>
              <a:rPr lang="en-US" dirty="0">
                <a:latin typeface="+mj-lt"/>
              </a:rPr>
              <a:t>Reading Rockets </a:t>
            </a:r>
          </a:p>
          <a:p>
            <a:pPr marL="0" indent="0">
              <a:buNone/>
            </a:pPr>
            <a:r>
              <a:rPr lang="en-US" dirty="0" err="1" smtClean="0">
                <a:latin typeface="+mj-lt"/>
              </a:rPr>
              <a:t>Comparan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programas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intervención</a:t>
            </a:r>
            <a:r>
              <a:rPr lang="en-US" dirty="0" smtClean="0">
                <a:latin typeface="+mj-lt"/>
              </a:rPr>
              <a:t> de la </a:t>
            </a:r>
            <a:r>
              <a:rPr lang="en-US" dirty="0" err="1" smtClean="0">
                <a:latin typeface="+mj-lt"/>
              </a:rPr>
              <a:t>lectura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  <a:hlinkClick r:id="rId3"/>
              </a:rPr>
              <a:t>http</a:t>
            </a:r>
            <a:r>
              <a:rPr lang="en-US" dirty="0">
                <a:latin typeface="+mj-lt"/>
                <a:hlinkClick r:id="rId3"/>
              </a:rPr>
              <a:t>://www.readingrockets.org/comment/1737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What Works Clearinghouse </a:t>
            </a:r>
            <a:r>
              <a:rPr lang="en-US" dirty="0">
                <a:latin typeface="+mj-lt"/>
                <a:hlinkClick r:id="rId3"/>
              </a:rPr>
              <a:t>https://ies.ed.gov/ncee/wwc/FWW/Results?filters=,Literacy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83DB4-A62B-D649-A300-17A8CEBBD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250" dirty="0" smtClean="0">
                <a:latin typeface="+mj-lt"/>
              </a:rPr>
              <a:t>Con programs </a:t>
            </a:r>
            <a:r>
              <a:rPr lang="en-US" sz="2250" dirty="0" err="1" smtClean="0">
                <a:latin typeface="+mj-lt"/>
              </a:rPr>
              <a:t>publicados</a:t>
            </a:r>
            <a:r>
              <a:rPr lang="en-US" sz="2250" dirty="0" smtClean="0">
                <a:latin typeface="+mj-lt"/>
              </a:rPr>
              <a:t>:</a:t>
            </a:r>
            <a:endParaRPr lang="en-US" sz="2250" dirty="0">
              <a:latin typeface="+mj-lt"/>
            </a:endParaRPr>
          </a:p>
          <a:p>
            <a:pPr lvl="1"/>
            <a:r>
              <a:rPr lang="en-US" sz="2250" dirty="0" err="1" smtClean="0">
                <a:latin typeface="+mj-lt"/>
              </a:rPr>
              <a:t>Investígalos</a:t>
            </a:r>
            <a:r>
              <a:rPr lang="en-US" sz="2250" dirty="0" smtClean="0">
                <a:latin typeface="+mj-lt"/>
              </a:rPr>
              <a:t>.</a:t>
            </a:r>
            <a:endParaRPr lang="en-US" sz="2250" dirty="0">
              <a:latin typeface="+mj-lt"/>
            </a:endParaRPr>
          </a:p>
          <a:p>
            <a:pPr lvl="1"/>
            <a:r>
              <a:rPr lang="en-US" sz="2250" dirty="0" err="1" smtClean="0">
                <a:latin typeface="+mj-lt"/>
              </a:rPr>
              <a:t>Encuentra</a:t>
            </a:r>
            <a:r>
              <a:rPr lang="en-US" sz="2250" dirty="0" smtClean="0">
                <a:latin typeface="+mj-lt"/>
              </a:rPr>
              <a:t> un </a:t>
            </a:r>
            <a:r>
              <a:rPr lang="en-US" sz="2250" dirty="0" err="1" smtClean="0">
                <a:latin typeface="+mj-lt"/>
              </a:rPr>
              <a:t>programa</a:t>
            </a:r>
            <a:r>
              <a:rPr lang="en-US" sz="2250" dirty="0" smtClean="0">
                <a:latin typeface="+mj-lt"/>
              </a:rPr>
              <a:t> que ha </a:t>
            </a:r>
            <a:r>
              <a:rPr lang="en-US" sz="2250" dirty="0" err="1" smtClean="0">
                <a:latin typeface="+mj-lt"/>
              </a:rPr>
              <a:t>sido</a:t>
            </a:r>
            <a:r>
              <a:rPr lang="en-US" sz="2250" dirty="0" smtClean="0">
                <a:latin typeface="+mj-lt"/>
              </a:rPr>
              <a:t> </a:t>
            </a:r>
            <a:r>
              <a:rPr lang="en-US" sz="2250" dirty="0" err="1" smtClean="0">
                <a:latin typeface="+mj-lt"/>
              </a:rPr>
              <a:t>exitoso</a:t>
            </a:r>
            <a:r>
              <a:rPr lang="en-US" sz="2250" dirty="0" smtClean="0">
                <a:latin typeface="+mj-lt"/>
              </a:rPr>
              <a:t> con </a:t>
            </a:r>
            <a:r>
              <a:rPr lang="en-US" sz="2250" dirty="0" err="1" smtClean="0">
                <a:latin typeface="+mj-lt"/>
              </a:rPr>
              <a:t>una</a:t>
            </a:r>
            <a:r>
              <a:rPr lang="en-US" sz="2250" dirty="0" smtClean="0">
                <a:latin typeface="+mj-lt"/>
              </a:rPr>
              <a:t> </a:t>
            </a:r>
            <a:r>
              <a:rPr lang="en-US" sz="2250" dirty="0" err="1" smtClean="0">
                <a:latin typeface="+mj-lt"/>
              </a:rPr>
              <a:t>población</a:t>
            </a:r>
            <a:r>
              <a:rPr lang="en-US" sz="2250" dirty="0" smtClean="0">
                <a:latin typeface="+mj-lt"/>
              </a:rPr>
              <a:t> similar a la de </a:t>
            </a:r>
            <a:r>
              <a:rPr lang="en-US" sz="2250" dirty="0" err="1" smtClean="0">
                <a:latin typeface="+mj-lt"/>
              </a:rPr>
              <a:t>tu</a:t>
            </a:r>
            <a:r>
              <a:rPr lang="en-US" sz="2250" dirty="0" smtClean="0">
                <a:latin typeface="+mj-lt"/>
              </a:rPr>
              <a:t> </a:t>
            </a:r>
            <a:r>
              <a:rPr lang="en-US" sz="2250" dirty="0" err="1" smtClean="0">
                <a:latin typeface="+mj-lt"/>
              </a:rPr>
              <a:t>colegio</a:t>
            </a:r>
            <a:r>
              <a:rPr lang="en-US" sz="2250" dirty="0" smtClean="0">
                <a:latin typeface="+mj-lt"/>
              </a:rPr>
              <a:t>.</a:t>
            </a:r>
            <a:endParaRPr lang="en-US" sz="225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75FB-4F8C-3447-B253-3CFA595B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57726"/>
            <a:ext cx="9683833" cy="741947"/>
          </a:xfrm>
        </p:spPr>
        <p:txBody>
          <a:bodyPr>
            <a:noAutofit/>
          </a:bodyPr>
          <a:lstStyle/>
          <a:p>
            <a:r>
              <a:rPr lang="en-US" sz="4000" b="1" dirty="0"/>
              <a:t>Articles for </a:t>
            </a:r>
            <a:r>
              <a:rPr lang="en-US" sz="4000" b="1" dirty="0" smtClean="0"/>
              <a:t>Parents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ARTICULOS PARA PADRES Y MADRES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2F7F1-BCD5-A444-A84B-DAE0088C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46" y="1526381"/>
            <a:ext cx="6172200" cy="503484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+mj-lt"/>
              </a:rPr>
              <a:t>Patrones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C</a:t>
            </a:r>
            <a:r>
              <a:rPr lang="en-US" dirty="0" err="1" smtClean="0">
                <a:latin typeface="+mj-lt"/>
              </a:rPr>
              <a:t>ategorizaciones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  <a:hlinkClick r:id="rId3"/>
              </a:rPr>
              <a:t>http</a:t>
            </a:r>
            <a:r>
              <a:rPr lang="en-US" dirty="0">
                <a:latin typeface="+mj-lt"/>
                <a:hlinkClick r:id="rId3"/>
              </a:rPr>
              <a:t>://www.colorincolorado.org/es/articulo/patrones-y-categorizaci%C3%B3n</a:t>
            </a:r>
            <a:endParaRPr lang="en-US" dirty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Haciendo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P</a:t>
            </a:r>
            <a:r>
              <a:rPr lang="en-US" dirty="0" err="1" smtClean="0">
                <a:latin typeface="+mj-lt"/>
              </a:rPr>
              <a:t>redicciones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  <a:hlinkClick r:id="rId4"/>
              </a:rPr>
              <a:t>http</a:t>
            </a:r>
            <a:r>
              <a:rPr lang="en-US" dirty="0">
                <a:latin typeface="+mj-lt"/>
                <a:hlinkClick r:id="rId4"/>
              </a:rPr>
              <a:t>://www.colorincolorado.org/es/articulo/hacer-predicciones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Leer para </a:t>
            </a:r>
            <a:r>
              <a:rPr lang="en-US" dirty="0" err="1" smtClean="0">
                <a:latin typeface="+mj-lt"/>
              </a:rPr>
              <a:t>Obtener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Significado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  <a:hlinkClick r:id="rId5"/>
              </a:rPr>
              <a:t>http</a:t>
            </a:r>
            <a:r>
              <a:rPr lang="en-US" dirty="0">
                <a:latin typeface="+mj-lt"/>
                <a:hlinkClick r:id="rId5"/>
              </a:rPr>
              <a:t>://www.colorincolorado.org/es/node/56558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US" dirty="0" err="1" smtClean="0">
                <a:latin typeface="+mj-lt"/>
              </a:rPr>
              <a:t>Sacándole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ventaja</a:t>
            </a:r>
            <a:r>
              <a:rPr lang="en-US" dirty="0" smtClean="0">
                <a:latin typeface="+mj-lt"/>
              </a:rPr>
              <a:t> a las </a:t>
            </a:r>
            <a:r>
              <a:rPr lang="en-US" dirty="0" err="1" smtClean="0">
                <a:latin typeface="+mj-lt"/>
              </a:rPr>
              <a:t>Lecturas</a:t>
            </a:r>
            <a:r>
              <a:rPr lang="en-US" dirty="0" smtClean="0">
                <a:latin typeface="+mj-lt"/>
              </a:rPr>
              <a:t> que </a:t>
            </a:r>
            <a:r>
              <a:rPr lang="en-US" dirty="0" err="1" smtClean="0">
                <a:latin typeface="+mj-lt"/>
              </a:rPr>
              <a:t>nos</a:t>
            </a:r>
            <a:r>
              <a:rPr lang="en-US" dirty="0" smtClean="0">
                <a:latin typeface="+mj-lt"/>
              </a:rPr>
              <a:t> son </a:t>
            </a:r>
            <a:r>
              <a:rPr lang="en-US" dirty="0" err="1" smtClean="0">
                <a:latin typeface="+mj-lt"/>
              </a:rPr>
              <a:t>Ficción</a:t>
            </a:r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dirty="0" smtClean="0">
                <a:latin typeface="+mj-lt"/>
                <a:hlinkClick r:id="rId6"/>
              </a:rPr>
              <a:t>http</a:t>
            </a:r>
            <a:r>
              <a:rPr lang="en-US" dirty="0">
                <a:latin typeface="+mj-lt"/>
                <a:hlinkClick r:id="rId6"/>
              </a:rPr>
              <a:t>://www.colorincolorado.org/es/articulo/sacar-el-mayor-provecho-de-la-lectura-de-no-ficci%C3%B3n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F3902-602D-784F-84F6-B21D043B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531" dirty="0" smtClean="0">
                <a:latin typeface="+mj-lt"/>
              </a:rPr>
              <a:t>Padres y </a:t>
            </a:r>
            <a:r>
              <a:rPr lang="en-US" sz="2531" dirty="0" err="1" smtClean="0">
                <a:latin typeface="+mj-lt"/>
              </a:rPr>
              <a:t>madres</a:t>
            </a:r>
            <a:r>
              <a:rPr lang="en-US" sz="2531" dirty="0" smtClean="0">
                <a:latin typeface="+mj-lt"/>
              </a:rPr>
              <a:t> son </a:t>
            </a:r>
            <a:r>
              <a:rPr lang="en-US" sz="2531" dirty="0" err="1" smtClean="0">
                <a:latin typeface="+mj-lt"/>
              </a:rPr>
              <a:t>miembros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muy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importantes</a:t>
            </a:r>
            <a:r>
              <a:rPr lang="en-US" sz="2531" dirty="0" smtClean="0">
                <a:latin typeface="+mj-lt"/>
              </a:rPr>
              <a:t> del </a:t>
            </a:r>
            <a:r>
              <a:rPr lang="en-US" sz="2531" dirty="0" err="1" smtClean="0">
                <a:latin typeface="+mj-lt"/>
              </a:rPr>
              <a:t>equipo</a:t>
            </a:r>
            <a:r>
              <a:rPr lang="en-US" sz="2531" dirty="0" smtClean="0">
                <a:latin typeface="+mj-lt"/>
              </a:rPr>
              <a:t>—son </a:t>
            </a:r>
            <a:r>
              <a:rPr lang="en-US" sz="2531" dirty="0" err="1" smtClean="0">
                <a:latin typeface="+mj-lt"/>
              </a:rPr>
              <a:t>los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primeros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profesores</a:t>
            </a:r>
            <a:r>
              <a:rPr lang="en-US" sz="2531" dirty="0" smtClean="0">
                <a:latin typeface="+mj-lt"/>
              </a:rPr>
              <a:t> de </a:t>
            </a:r>
            <a:r>
              <a:rPr lang="en-US" sz="2531" dirty="0" err="1" smtClean="0">
                <a:latin typeface="+mj-lt"/>
              </a:rPr>
              <a:t>los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niños</a:t>
            </a:r>
            <a:r>
              <a:rPr lang="en-US" sz="2531" dirty="0" smtClean="0">
                <a:latin typeface="+mj-lt"/>
              </a:rPr>
              <a:t>.</a:t>
            </a:r>
          </a:p>
          <a:p>
            <a:r>
              <a:rPr lang="en-US" sz="2531" dirty="0" err="1" smtClean="0">
                <a:latin typeface="+mj-lt"/>
              </a:rPr>
              <a:t>Estos</a:t>
            </a:r>
            <a:r>
              <a:rPr lang="en-US" sz="2531" dirty="0" smtClean="0">
                <a:latin typeface="+mj-lt"/>
              </a:rPr>
              <a:t> son </a:t>
            </a:r>
            <a:r>
              <a:rPr lang="en-US" sz="2531" dirty="0" err="1" smtClean="0">
                <a:latin typeface="+mj-lt"/>
              </a:rPr>
              <a:t>algunos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artículos</a:t>
            </a:r>
            <a:r>
              <a:rPr lang="en-US" sz="2531" dirty="0" smtClean="0">
                <a:latin typeface="+mj-lt"/>
              </a:rPr>
              <a:t> que </a:t>
            </a:r>
            <a:r>
              <a:rPr lang="en-US" sz="2531" dirty="0" err="1" smtClean="0">
                <a:latin typeface="+mj-lt"/>
              </a:rPr>
              <a:t>están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escritos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es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castellano</a:t>
            </a:r>
            <a:r>
              <a:rPr lang="en-US" sz="2531" dirty="0" smtClean="0">
                <a:latin typeface="+mj-lt"/>
              </a:rPr>
              <a:t>. Los enlaces les </a:t>
            </a:r>
            <a:r>
              <a:rPr lang="en-US" sz="2531" dirty="0" err="1" smtClean="0">
                <a:latin typeface="+mj-lt"/>
              </a:rPr>
              <a:t>darán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acceso</a:t>
            </a:r>
            <a:r>
              <a:rPr lang="en-US" sz="2531" dirty="0" smtClean="0">
                <a:latin typeface="+mj-lt"/>
              </a:rPr>
              <a:t> a </a:t>
            </a:r>
            <a:r>
              <a:rPr lang="en-US" sz="2531" dirty="0" err="1" smtClean="0">
                <a:latin typeface="+mj-lt"/>
              </a:rPr>
              <a:t>estos</a:t>
            </a:r>
            <a:r>
              <a:rPr lang="en-US" sz="2531" dirty="0" smtClean="0">
                <a:latin typeface="+mj-lt"/>
              </a:rPr>
              <a:t> </a:t>
            </a:r>
            <a:r>
              <a:rPr lang="en-US" sz="2531" dirty="0" err="1" smtClean="0">
                <a:latin typeface="+mj-lt"/>
              </a:rPr>
              <a:t>materiales</a:t>
            </a:r>
            <a:r>
              <a:rPr lang="en-US" sz="2531" dirty="0" smtClean="0">
                <a:latin typeface="+mj-lt"/>
              </a:rPr>
              <a:t>.</a:t>
            </a:r>
            <a:endParaRPr lang="en-US" sz="2531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AFD2-A3E3-094F-87A3-73CF7393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Resources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Enlaces </a:t>
            </a:r>
            <a:r>
              <a:rPr lang="en-US" dirty="0" err="1" smtClean="0"/>
              <a:t>importantes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5A52-23B6-304F-A1E8-5CD0107F8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  <a:hlinkClick r:id=""/>
              </a:rPr>
              <a:t>http://www.readingrockets.org/comment/1737 </a:t>
            </a:r>
          </a:p>
          <a:p>
            <a:r>
              <a:rPr lang="en-US" dirty="0">
                <a:latin typeface="+mj-lt"/>
                <a:hlinkClick r:id=""/>
              </a:rPr>
              <a:t>https://www.ldatschool.ca/teaching-the-brain-to-read-strategies-for-enhancing-reading-decoding-fluency-and-comprehension/</a:t>
            </a:r>
            <a:r>
              <a:rPr lang="en-US" dirty="0">
                <a:latin typeface="+mj-lt"/>
              </a:rPr>
              <a:t> </a:t>
            </a:r>
          </a:p>
          <a:p>
            <a:r>
              <a:rPr lang="en-US" dirty="0">
                <a:latin typeface="+mj-lt"/>
                <a:hlinkClick r:id="rId3"/>
              </a:rPr>
              <a:t>https://readingrecovery.clemson.edu/introduction-to-determining-importance/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C815-1665-D649-B1F0-3B0E1ABE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F7D40-FA83-0E48-B0B5-8BE646547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87517" indent="0">
              <a:buNone/>
            </a:pPr>
            <a:r>
              <a:rPr lang="en-US" sz="1600" dirty="0"/>
              <a:t>Page 5</a:t>
            </a:r>
          </a:p>
          <a:p>
            <a:pPr lvl="1"/>
            <a:r>
              <a:rPr lang="en-US" sz="1600" dirty="0"/>
              <a:t>Train screenshot:  </a:t>
            </a:r>
            <a:r>
              <a:rPr lang="en-US" sz="1600" dirty="0">
                <a:hlinkClick r:id="rId2"/>
              </a:rPr>
              <a:t>https://www.teacherspayteachers.com/Product/Phonemic-Awareness-Word-Trains-519649</a:t>
            </a:r>
            <a:endParaRPr lang="en-US" sz="1600" dirty="0"/>
          </a:p>
          <a:p>
            <a:pPr lvl="1"/>
            <a:r>
              <a:rPr lang="en-US" sz="1600" dirty="0"/>
              <a:t>Kite screenshot:  </a:t>
            </a:r>
            <a:r>
              <a:rPr lang="en-US" sz="1600" dirty="0">
                <a:hlinkClick r:id="rId3"/>
              </a:rPr>
              <a:t>http://www.readingrockets.org/article/how-now-brown-cow-phoneme-awareness-activities</a:t>
            </a:r>
            <a:r>
              <a:rPr lang="en-US" sz="1600" dirty="0"/>
              <a:t> </a:t>
            </a:r>
          </a:p>
          <a:p>
            <a:pPr marL="187517" indent="0">
              <a:buNone/>
            </a:pPr>
            <a:r>
              <a:rPr lang="en-US" sz="1600" dirty="0"/>
              <a:t>Page 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Word </a:t>
            </a:r>
            <a:r>
              <a:rPr lang="en-US" sz="1600" dirty="0" err="1"/>
              <a:t>WarmUps</a:t>
            </a:r>
            <a:r>
              <a:rPr lang="en-US" sz="1600" dirty="0"/>
              <a:t>: </a:t>
            </a:r>
            <a:r>
              <a:rPr lang="en-US" sz="1600" dirty="0">
                <a:hlinkClick r:id="rId4"/>
              </a:rPr>
              <a:t>https://www.readnaturally.com/about-us/blog/free-automaticity-template-a-valuable-strategy-for-building-automaticity-in-phonics-and-word-recognition</a:t>
            </a:r>
            <a:r>
              <a:rPr lang="en-US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Word Sort:  </a:t>
            </a:r>
            <a:r>
              <a:rPr lang="en-US" sz="1600" dirty="0">
                <a:hlinkClick r:id="rId5"/>
              </a:rPr>
              <a:t>http://www.mrelementary.com/teaching-vocabulary-with-word-sorts/</a:t>
            </a:r>
            <a:r>
              <a:rPr lang="en-US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Nonfiction Text Structures:  </a:t>
            </a:r>
            <a:r>
              <a:rPr lang="en-US" sz="1600" dirty="0">
                <a:hlinkClick r:id="rId6"/>
              </a:rPr>
              <a:t>https://goo.gl/images/giCQYf</a:t>
            </a:r>
            <a:r>
              <a:rPr lang="en-US" sz="16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B5711-7209-ED44-97A5-569924159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187517" indent="0">
              <a:buNone/>
            </a:pPr>
            <a:endParaRPr lang="en-US" sz="1600" dirty="0"/>
          </a:p>
          <a:p>
            <a:pPr marL="187517" indent="0">
              <a:buNone/>
            </a:pPr>
            <a:endParaRPr lang="en-US" sz="1600" dirty="0"/>
          </a:p>
          <a:p>
            <a:pPr marL="187517" indent="0">
              <a:buNone/>
            </a:pPr>
            <a:r>
              <a:rPr lang="en-US" sz="1600" dirty="0"/>
              <a:t>Page 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Thinking Cap:  </a:t>
            </a:r>
            <a:r>
              <a:rPr lang="en-US" sz="1600" dirty="0">
                <a:hlinkClick r:id="rId7"/>
              </a:rPr>
              <a:t>https://educatorclips.com/thinking_cap.html</a:t>
            </a:r>
            <a:endParaRPr lang="en-US" sz="1600" dirty="0"/>
          </a:p>
          <a:p>
            <a:pPr marL="187517" indent="0">
              <a:buNone/>
            </a:pPr>
            <a:r>
              <a:rPr lang="en-US" sz="1600" dirty="0"/>
              <a:t>KWL Chart:  </a:t>
            </a:r>
            <a:r>
              <a:rPr lang="en-US" sz="1600" dirty="0">
                <a:hlinkClick r:id="rId8"/>
              </a:rPr>
              <a:t>https://sarahsanderson79.weebly.com/k-w-l-strategy-chart.html</a:t>
            </a:r>
            <a:r>
              <a:rPr lang="en-US" sz="1600" dirty="0"/>
              <a:t> Page 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Read, Cover, Remember, Retell: </a:t>
            </a:r>
            <a:r>
              <a:rPr lang="en-US" sz="1600" dirty="0">
                <a:hlinkClick r:id="rId9"/>
              </a:rPr>
              <a:t>https://goo.gl/images/3bMMPN</a:t>
            </a:r>
            <a:r>
              <a:rPr lang="en-US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Very Important Points: </a:t>
            </a:r>
            <a:r>
              <a:rPr lang="en-US" sz="1600" dirty="0">
                <a:hlinkClick r:id="rId10"/>
              </a:rPr>
              <a:t>http://bigideasinteaching.blogspot.com/2014/03/sticky-note-summaries.html</a:t>
            </a:r>
            <a:r>
              <a:rPr lang="en-US" sz="1600" dirty="0"/>
              <a:t>  </a:t>
            </a:r>
          </a:p>
          <a:p>
            <a:pPr marL="187517" indent="0">
              <a:buNone/>
            </a:pPr>
            <a:r>
              <a:rPr lang="en-US" sz="1600" dirty="0"/>
              <a:t>Page 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Sticky Notes Summary: </a:t>
            </a:r>
            <a:r>
              <a:rPr lang="en-US" sz="1600" dirty="0">
                <a:hlinkClick r:id="rId11"/>
              </a:rPr>
              <a:t>https://goo.gl/images/UGv44n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Graphic Organizer:  </a:t>
            </a:r>
            <a:r>
              <a:rPr lang="en-US" sz="1600" dirty="0">
                <a:hlinkClick r:id="rId12"/>
              </a:rPr>
              <a:t>https://goo.gl/images/MffhRc</a:t>
            </a:r>
            <a:r>
              <a:rPr lang="en-US" sz="1600" dirty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06377F-8658-4E47-BF3E-7F2D66619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747" y="1848854"/>
            <a:ext cx="9705474" cy="3284175"/>
          </a:xfrm>
        </p:spPr>
        <p:txBody>
          <a:bodyPr>
            <a:normAutofit/>
          </a:bodyPr>
          <a:lstStyle/>
          <a:p>
            <a:r>
              <a:rPr lang="en-US" sz="4000" dirty="0"/>
              <a:t>  ELEMENTOS DE PROGRAMAS EFECTIVOS PARA </a:t>
            </a:r>
            <a:r>
              <a:rPr lang="en-US" sz="4000" dirty="0" smtClean="0"/>
              <a:t>LA ALFABETIZACION </a:t>
            </a:r>
            <a:r>
              <a:rPr lang="en-US" sz="4000" dirty="0"/>
              <a:t>DE </a:t>
            </a:r>
            <a:r>
              <a:rPr lang="en-US" sz="4000" dirty="0" smtClean="0"/>
              <a:t>ADOLESCENTES</a:t>
            </a:r>
          </a:p>
          <a:p>
            <a:r>
              <a:rPr lang="en-US" sz="4000" dirty="0" smtClean="0"/>
              <a:t>- NIVEL 1</a:t>
            </a:r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err="1" smtClean="0">
                <a:latin typeface="+mj-lt"/>
              </a:rPr>
              <a:t>Kathrina</a:t>
            </a:r>
            <a:r>
              <a:rPr lang="en-US" sz="4000" dirty="0" smtClean="0">
                <a:latin typeface="+mj-lt"/>
              </a:rPr>
              <a:t> O’Connell, MS </a:t>
            </a:r>
            <a:endParaRPr lang="en-US" sz="4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674" y="523291"/>
            <a:ext cx="117107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smtClean="0"/>
              <a:t>3. SAMN – ESTRATEGIAS PARA LOS </a:t>
            </a:r>
            <a:r>
              <a:rPr lang="en-US" sz="4000" b="1" dirty="0" smtClean="0"/>
              <a:t>NIVELES 1, 2, y 3</a:t>
            </a:r>
            <a:endParaRPr lang="en-US" sz="4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76" y="5133029"/>
            <a:ext cx="345598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0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Literacy</a:t>
            </a:r>
            <a:br>
              <a:rPr lang="en-US" b="1" dirty="0" smtClean="0"/>
            </a:br>
            <a:r>
              <a:rPr lang="en-US" dirty="0" smtClean="0"/>
              <a:t>ALFABETIZACION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“</a:t>
            </a:r>
            <a:r>
              <a:rPr lang="en-US" sz="4000" dirty="0" err="1">
                <a:latin typeface="+mj-lt"/>
              </a:rPr>
              <a:t>Aprender</a:t>
            </a:r>
            <a:r>
              <a:rPr lang="en-US" sz="4000" dirty="0">
                <a:latin typeface="+mj-lt"/>
              </a:rPr>
              <a:t> a leer </a:t>
            </a:r>
            <a:r>
              <a:rPr lang="en-US" sz="4000" dirty="0" err="1">
                <a:latin typeface="+mj-lt"/>
              </a:rPr>
              <a:t>es</a:t>
            </a:r>
            <a:r>
              <a:rPr lang="en-US" sz="4000" dirty="0">
                <a:latin typeface="+mj-lt"/>
              </a:rPr>
              <a:t> la </a:t>
            </a:r>
            <a:r>
              <a:rPr lang="en-US" sz="4000" dirty="0" err="1">
                <a:latin typeface="+mj-lt"/>
              </a:rPr>
              <a:t>habilidad</a:t>
            </a:r>
            <a:r>
              <a:rPr lang="en-US" sz="4000" dirty="0">
                <a:latin typeface="+mj-lt"/>
              </a:rPr>
              <a:t> mas </a:t>
            </a:r>
            <a:r>
              <a:rPr lang="en-US" sz="4000" dirty="0" err="1">
                <a:latin typeface="+mj-lt"/>
              </a:rPr>
              <a:t>importante</a:t>
            </a:r>
            <a:r>
              <a:rPr lang="en-US" sz="4000" dirty="0">
                <a:latin typeface="+mj-lt"/>
              </a:rPr>
              <a:t> que </a:t>
            </a:r>
            <a:r>
              <a:rPr lang="en-US" sz="4000" dirty="0" err="1">
                <a:latin typeface="+mj-lt"/>
              </a:rPr>
              <a:t>nuestros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alumnos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pueden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aprender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en</a:t>
            </a:r>
            <a:r>
              <a:rPr lang="en-US" sz="4000" dirty="0">
                <a:latin typeface="+mj-lt"/>
              </a:rPr>
              <a:t> el </a:t>
            </a:r>
            <a:r>
              <a:rPr lang="en-US" sz="4000" dirty="0" err="1">
                <a:latin typeface="+mj-lt"/>
              </a:rPr>
              <a:t>colegio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sirve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como</a:t>
            </a:r>
            <a:r>
              <a:rPr lang="en-US" sz="4000" dirty="0">
                <a:latin typeface="+mj-lt"/>
              </a:rPr>
              <a:t> la base </a:t>
            </a:r>
            <a:r>
              <a:rPr lang="en-US" sz="4000" dirty="0" err="1">
                <a:latin typeface="+mj-lt"/>
              </a:rPr>
              <a:t>misma</a:t>
            </a:r>
            <a:r>
              <a:rPr lang="en-US" sz="4000" dirty="0">
                <a:latin typeface="+mj-lt"/>
              </a:rPr>
              <a:t> de </a:t>
            </a:r>
            <a:r>
              <a:rPr lang="en-US" sz="4000" dirty="0" err="1">
                <a:latin typeface="+mj-lt"/>
              </a:rPr>
              <a:t>todas</a:t>
            </a:r>
            <a:r>
              <a:rPr lang="en-US" sz="4000" dirty="0">
                <a:latin typeface="+mj-lt"/>
              </a:rPr>
              <a:t> las </a:t>
            </a:r>
            <a:r>
              <a:rPr lang="en-US" sz="4000" dirty="0" err="1">
                <a:latin typeface="+mj-lt"/>
              </a:rPr>
              <a:t>otras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materias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academicas</a:t>
            </a:r>
            <a:r>
              <a:rPr lang="en-US" sz="4000" dirty="0">
                <a:latin typeface="+mj-lt"/>
              </a:rPr>
              <a:t>.”</a:t>
            </a:r>
          </a:p>
          <a:p>
            <a:pPr marL="0" indent="0" algn="r">
              <a:buNone/>
            </a:pPr>
            <a:r>
              <a:rPr lang="en-US" dirty="0" smtClean="0">
                <a:latin typeface="+mj-lt"/>
              </a:rPr>
              <a:t> </a:t>
            </a:r>
          </a:p>
          <a:p>
            <a:pPr marL="0" indent="0" algn="r">
              <a:buNone/>
            </a:pPr>
            <a:r>
              <a:rPr lang="en-US" sz="1400" dirty="0" err="1">
                <a:latin typeface="+mj-lt"/>
              </a:rPr>
              <a:t>Marchand-Martella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Martella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Modderman</a:t>
            </a:r>
            <a:r>
              <a:rPr lang="en-US" sz="1400" dirty="0">
                <a:latin typeface="+mj-lt"/>
              </a:rPr>
              <a:t>, Petersen, &amp; Pan, 2013, p. 161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6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Elementos</a:t>
            </a:r>
            <a:r>
              <a:rPr lang="en-US" b="1" dirty="0" smtClean="0"/>
              <a:t> </a:t>
            </a:r>
            <a:r>
              <a:rPr lang="en-US" b="1" dirty="0" err="1" smtClean="0"/>
              <a:t>Esenciales</a:t>
            </a:r>
            <a:endParaRPr lang="en-US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06" y="1367590"/>
            <a:ext cx="5575909" cy="519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2025133"/>
            <a:ext cx="39797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latin typeface="+mj-lt"/>
              </a:rPr>
              <a:t>Estudio</a:t>
            </a:r>
            <a:r>
              <a:rPr lang="en-US" sz="2800" dirty="0" smtClean="0">
                <a:latin typeface="+mj-lt"/>
              </a:rPr>
              <a:t> de palabras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+mj-lt"/>
              </a:rPr>
              <a:t>Vocabulario</a:t>
            </a:r>
            <a:endParaRPr lang="en-US" sz="28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+mj-lt"/>
              </a:rPr>
              <a:t>Fluidez</a:t>
            </a:r>
            <a:endParaRPr lang="en-US" sz="28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+mj-lt"/>
              </a:rPr>
              <a:t>Comprensión</a:t>
            </a:r>
            <a:endParaRPr lang="en-US" sz="28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+mj-lt"/>
              </a:rPr>
              <a:t>Motivación</a:t>
            </a:r>
            <a:r>
              <a:rPr lang="en-US" sz="2800" dirty="0" smtClean="0">
                <a:latin typeface="+mj-lt"/>
              </a:rPr>
              <a:t> e </a:t>
            </a:r>
            <a:r>
              <a:rPr lang="en-US" sz="2800" dirty="0" err="1" smtClean="0">
                <a:latin typeface="+mj-lt"/>
              </a:rPr>
              <a:t>involucramiento</a:t>
            </a:r>
            <a:r>
              <a:rPr lang="en-US" sz="2800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00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Word </a:t>
            </a:r>
            <a:r>
              <a:rPr lang="en-US" b="1" dirty="0" smtClean="0"/>
              <a:t>Study</a:t>
            </a:r>
            <a:br>
              <a:rPr lang="en-US" b="1" dirty="0" smtClean="0"/>
            </a:br>
            <a:r>
              <a:rPr lang="en-US" dirty="0" smtClean="0"/>
              <a:t>ESTUDIO DE PALABRAS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379" y="2038389"/>
            <a:ext cx="4953000" cy="39513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Decodificar</a:t>
            </a:r>
            <a:r>
              <a:rPr lang="en-US" dirty="0" smtClean="0">
                <a:latin typeface="+mj-lt"/>
              </a:rPr>
              <a:t> palabras: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Las </a:t>
            </a:r>
            <a:r>
              <a:rPr lang="en-US" dirty="0" err="1" smtClean="0">
                <a:latin typeface="+mj-lt"/>
              </a:rPr>
              <a:t>correspondencias</a:t>
            </a:r>
            <a:r>
              <a:rPr lang="en-US" dirty="0" smtClean="0">
                <a:latin typeface="+mj-lt"/>
              </a:rPr>
              <a:t> entre </a:t>
            </a:r>
            <a:r>
              <a:rPr lang="en-US" dirty="0" err="1" smtClean="0">
                <a:latin typeface="+mj-lt"/>
              </a:rPr>
              <a:t>letras-sonidos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patrones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deletreo</a:t>
            </a:r>
            <a:r>
              <a:rPr lang="en-US" dirty="0" smtClean="0">
                <a:latin typeface="+mj-lt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Separar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partes</a:t>
            </a:r>
            <a:r>
              <a:rPr lang="en-US" dirty="0" smtClean="0">
                <a:latin typeface="+mj-lt"/>
              </a:rPr>
              <a:t> las palabras </a:t>
            </a:r>
            <a:r>
              <a:rPr lang="en-US" dirty="0" err="1" smtClean="0">
                <a:latin typeface="+mj-lt"/>
              </a:rPr>
              <a:t>multisilábicas</a:t>
            </a:r>
            <a:r>
              <a:rPr lang="en-US" dirty="0" smtClean="0">
                <a:latin typeface="+mj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Palabras </a:t>
            </a:r>
            <a:r>
              <a:rPr lang="en-US" dirty="0" err="1" smtClean="0">
                <a:latin typeface="+mj-lt"/>
              </a:rPr>
              <a:t>irregulares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Palabras </a:t>
            </a:r>
            <a:r>
              <a:rPr lang="en-US" dirty="0" err="1" smtClean="0">
                <a:latin typeface="+mj-lt"/>
              </a:rPr>
              <a:t>raiz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prefijos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sufijos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18" y="1879666"/>
            <a:ext cx="3076252" cy="39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17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Vocabulary</a:t>
            </a:r>
            <a:br>
              <a:rPr lang="en-US" b="1" dirty="0" smtClean="0"/>
            </a:br>
            <a:r>
              <a:rPr lang="en-US" dirty="0" smtClean="0"/>
              <a:t>VOCABULARIO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9170"/>
            <a:ext cx="7467600" cy="39513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Estudio</a:t>
            </a:r>
            <a:r>
              <a:rPr lang="en-US" dirty="0" smtClean="0">
                <a:latin typeface="+mj-lt"/>
              </a:rPr>
              <a:t> de palabras de </a:t>
            </a:r>
            <a:r>
              <a:rPr lang="en-US" dirty="0" err="1" smtClean="0">
                <a:latin typeface="+mj-lt"/>
              </a:rPr>
              <a:t>diferentes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formas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Utiliza</a:t>
            </a:r>
            <a:r>
              <a:rPr lang="en-US" dirty="0" smtClean="0">
                <a:latin typeface="+mj-lt"/>
              </a:rPr>
              <a:t> palabras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contextos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significativos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Organizadores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gráficos</a:t>
            </a:r>
            <a:r>
              <a:rPr lang="en-US" dirty="0" smtClean="0">
                <a:latin typeface="+mj-lt"/>
              </a:rPr>
              <a:t>:</a:t>
            </a:r>
            <a:endParaRPr lang="en-US" b="0" dirty="0" smtClean="0">
              <a:effectLst/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4-Cuadrado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Bocetos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014538"/>
            <a:ext cx="44005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18" y="4612106"/>
            <a:ext cx="35909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460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Fluency</a:t>
            </a:r>
            <a:br>
              <a:rPr lang="en-US" b="1" dirty="0" smtClean="0"/>
            </a:br>
            <a:r>
              <a:rPr lang="en-US" dirty="0" smtClean="0"/>
              <a:t>FLUIDEZ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704" y="2133600"/>
            <a:ext cx="4134853" cy="3951337"/>
          </a:xfrm>
        </p:spPr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El </a:t>
            </a:r>
            <a:r>
              <a:rPr lang="en-US" dirty="0" err="1" smtClean="0">
                <a:latin typeface="+mj-lt"/>
              </a:rPr>
              <a:t>profesor</a:t>
            </a:r>
            <a:r>
              <a:rPr lang="en-US" dirty="0" smtClean="0">
                <a:latin typeface="+mj-lt"/>
              </a:rPr>
              <a:t> lee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voz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alta.</a:t>
            </a:r>
            <a:endParaRPr lang="en-US" dirty="0" smtClean="0">
              <a:latin typeface="+mj-l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Leer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parejas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grupos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pequeño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Teatro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Lectores</a:t>
            </a:r>
            <a:r>
              <a:rPr lang="en-US" dirty="0" smtClean="0">
                <a:latin typeface="+mj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Múltiples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lecturas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Actuaciones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cortas</a:t>
            </a:r>
            <a:r>
              <a:rPr lang="en-US" dirty="0" smtClean="0">
                <a:latin typeface="+mj-lt"/>
              </a:rPr>
              <a:t> con </a:t>
            </a:r>
            <a:r>
              <a:rPr lang="en-US" dirty="0" err="1" smtClean="0">
                <a:latin typeface="+mj-lt"/>
              </a:rPr>
              <a:t>expresiones</a:t>
            </a:r>
            <a:r>
              <a:rPr lang="en-US" dirty="0" smtClean="0">
                <a:latin typeface="+mj-lt"/>
              </a:rPr>
              <a:t> y roles.</a:t>
            </a:r>
            <a:endParaRPr lang="en-US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45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Cambios</a:t>
            </a:r>
            <a:r>
              <a:rPr lang="en-US" dirty="0" smtClean="0"/>
              <a:t> </a:t>
            </a:r>
            <a:r>
              <a:rPr lang="en-US" dirty="0" err="1" smtClean="0"/>
              <a:t>Demográficos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+mj-lt"/>
              </a:rPr>
              <a:t>Los Estados </a:t>
            </a:r>
            <a:r>
              <a:rPr lang="es-ES" dirty="0">
                <a:latin typeface="+mj-lt"/>
              </a:rPr>
              <a:t>Unidos es un país de </a:t>
            </a:r>
            <a:r>
              <a:rPr lang="es-ES" dirty="0" smtClean="0">
                <a:latin typeface="+mj-lt"/>
              </a:rPr>
              <a:t>inmigrantes.</a:t>
            </a:r>
            <a:endParaRPr lang="es-ES" dirty="0">
              <a:latin typeface="+mj-lt"/>
            </a:endParaRPr>
          </a:p>
          <a:p>
            <a:r>
              <a:rPr lang="es-ES" dirty="0" smtClean="0">
                <a:latin typeface="+mj-lt"/>
              </a:rPr>
              <a:t>Había </a:t>
            </a:r>
            <a:r>
              <a:rPr lang="es-ES" dirty="0">
                <a:latin typeface="+mj-lt"/>
              </a:rPr>
              <a:t>y sigue habiendo una diversidad de razas y lenguajes.</a:t>
            </a:r>
          </a:p>
          <a:p>
            <a:r>
              <a:rPr lang="es-ES" dirty="0">
                <a:latin typeface="+mj-lt"/>
              </a:rPr>
              <a:t>Durante la mayor parte de la historia, se practicó la asimilación y una educación uniforme, pero hoy en día, la idea del pluralismo cultural ha reemplazado a la asimilación.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Las </a:t>
            </a:r>
            <a:r>
              <a:rPr lang="en-US" dirty="0" err="1" smtClean="0">
                <a:latin typeface="+mj-lt"/>
              </a:rPr>
              <a:t>siguientes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diapositivas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muestran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algunos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cambios</a:t>
            </a:r>
            <a:r>
              <a:rPr lang="en-US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1070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Comprehension</a:t>
            </a:r>
            <a:br>
              <a:rPr lang="en-US" b="1" dirty="0" smtClean="0"/>
            </a:br>
            <a:r>
              <a:rPr lang="en-US" dirty="0" smtClean="0"/>
              <a:t>COMPRENSION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Enseñanza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Explícita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estrategias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Profesor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Profesora</a:t>
            </a:r>
            <a:r>
              <a:rPr lang="en-US" dirty="0" smtClean="0">
                <a:latin typeface="+mj-lt"/>
              </a:rPr>
              <a:t> lee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voz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alta.</a:t>
            </a:r>
            <a:endParaRPr lang="en-US" b="0" dirty="0" smtClean="0">
              <a:effectLst/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Esto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hace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accesible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texto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Discusión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texto</a:t>
            </a:r>
            <a:r>
              <a:rPr lang="en-US" dirty="0" smtClean="0">
                <a:latin typeface="+mj-lt"/>
              </a:rPr>
              <a:t> con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compañeros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Perspectivas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múltiples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independiente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ámplia</a:t>
            </a:r>
            <a:r>
              <a:rPr lang="en-US" dirty="0" smtClean="0">
                <a:latin typeface="+mj-lt"/>
              </a:rPr>
              <a:t>.</a:t>
            </a:r>
            <a:br>
              <a:rPr lang="en-US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26" y="2883569"/>
            <a:ext cx="4064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5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Embedding Skills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INCORPORANDO HABILIDADES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38400"/>
            <a:ext cx="4495800" cy="29222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05000"/>
            <a:ext cx="3257550" cy="4343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9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MOTIVACION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3411"/>
            <a:ext cx="10515600" cy="3353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latin typeface="+mj-lt"/>
              </a:rPr>
              <a:t>“</a:t>
            </a:r>
            <a:r>
              <a:rPr lang="en-US" sz="3600" dirty="0" err="1" smtClean="0">
                <a:latin typeface="+mj-lt"/>
              </a:rPr>
              <a:t>Evidentemente</a:t>
            </a:r>
            <a:r>
              <a:rPr lang="en-US" sz="3600" dirty="0" smtClean="0">
                <a:latin typeface="+mj-lt"/>
              </a:rPr>
              <a:t>, la </a:t>
            </a:r>
            <a:r>
              <a:rPr lang="en-US" sz="3600" dirty="0" err="1" smtClean="0">
                <a:latin typeface="+mj-lt"/>
              </a:rPr>
              <a:t>enseñanza</a:t>
            </a:r>
            <a:r>
              <a:rPr lang="en-US" sz="3600" dirty="0" smtClean="0">
                <a:latin typeface="+mj-lt"/>
              </a:rPr>
              <a:t> que </a:t>
            </a:r>
            <a:r>
              <a:rPr lang="en-US" sz="3600" dirty="0" err="1" smtClean="0">
                <a:latin typeface="+mj-lt"/>
              </a:rPr>
              <a:t>proporciona</a:t>
            </a:r>
            <a:r>
              <a:rPr lang="en-US" sz="3600" dirty="0" smtClean="0">
                <a:latin typeface="+mj-lt"/>
              </a:rPr>
              <a:t> a </a:t>
            </a:r>
            <a:r>
              <a:rPr lang="en-US" sz="3600" dirty="0" err="1" smtClean="0">
                <a:latin typeface="+mj-lt"/>
              </a:rPr>
              <a:t>los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alumnos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habilidades</a:t>
            </a:r>
            <a:r>
              <a:rPr lang="en-US" sz="3600" dirty="0" smtClean="0">
                <a:latin typeface="+mj-lt"/>
              </a:rPr>
              <a:t> y </a:t>
            </a:r>
            <a:r>
              <a:rPr lang="en-US" sz="3600" dirty="0" err="1" smtClean="0">
                <a:latin typeface="+mj-lt"/>
              </a:rPr>
              <a:t>estrategias</a:t>
            </a:r>
            <a:r>
              <a:rPr lang="en-US" sz="3600" dirty="0" smtClean="0">
                <a:latin typeface="+mj-lt"/>
              </a:rPr>
              <a:t> para </a:t>
            </a:r>
            <a:r>
              <a:rPr lang="en-US" sz="3600" dirty="0" err="1" smtClean="0">
                <a:latin typeface="+mj-lt"/>
              </a:rPr>
              <a:t>decodificar</a:t>
            </a:r>
            <a:r>
              <a:rPr lang="en-US" sz="3600" dirty="0" smtClean="0">
                <a:latin typeface="+mj-lt"/>
              </a:rPr>
              <a:t> y </a:t>
            </a:r>
            <a:r>
              <a:rPr lang="en-US" sz="3600" dirty="0" err="1" smtClean="0">
                <a:latin typeface="+mj-lt"/>
              </a:rPr>
              <a:t>comprender</a:t>
            </a:r>
            <a:r>
              <a:rPr lang="en-US" sz="3600" dirty="0" smtClean="0">
                <a:latin typeface="+mj-lt"/>
              </a:rPr>
              <a:t> no </a:t>
            </a:r>
            <a:r>
              <a:rPr lang="en-US" sz="3600" dirty="0" err="1" smtClean="0">
                <a:latin typeface="+mj-lt"/>
              </a:rPr>
              <a:t>es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suficiente</a:t>
            </a:r>
            <a:r>
              <a:rPr lang="en-US" sz="3600" dirty="0" smtClean="0">
                <a:latin typeface="+mj-lt"/>
              </a:rPr>
              <a:t>. Si </a:t>
            </a:r>
            <a:r>
              <a:rPr lang="en-US" sz="3600" dirty="0" err="1" smtClean="0">
                <a:latin typeface="+mj-lt"/>
              </a:rPr>
              <a:t>los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alumnos</a:t>
            </a:r>
            <a:r>
              <a:rPr lang="en-US" sz="3600" dirty="0" smtClean="0">
                <a:latin typeface="+mj-lt"/>
              </a:rPr>
              <a:t> no </a:t>
            </a:r>
            <a:r>
              <a:rPr lang="en-US" sz="3600" dirty="0" err="1" smtClean="0">
                <a:latin typeface="+mj-lt"/>
              </a:rPr>
              <a:t>están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motivados</a:t>
            </a:r>
            <a:r>
              <a:rPr lang="en-US" sz="3600" dirty="0" smtClean="0">
                <a:latin typeface="+mj-lt"/>
              </a:rPr>
              <a:t> para leer, </a:t>
            </a:r>
            <a:r>
              <a:rPr lang="en-US" sz="3600" dirty="0" err="1" smtClean="0">
                <a:latin typeface="+mj-lt"/>
              </a:rPr>
              <a:t>ellos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jamás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alcanzarán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su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máximo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potencial</a:t>
            </a:r>
            <a:r>
              <a:rPr lang="en-US" sz="3600" dirty="0" smtClean="0">
                <a:latin typeface="+mj-lt"/>
              </a:rPr>
              <a:t> de </a:t>
            </a:r>
            <a:r>
              <a:rPr lang="en-US" sz="3600" dirty="0" err="1" smtClean="0">
                <a:latin typeface="+mj-lt"/>
              </a:rPr>
              <a:t>lectura</a:t>
            </a:r>
            <a:r>
              <a:rPr lang="en-US" sz="3600" dirty="0" smtClean="0">
                <a:latin typeface="+mj-lt"/>
              </a:rPr>
              <a:t>.”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endParaRPr lang="en-US" sz="1400" dirty="0">
              <a:latin typeface="+mj-lt"/>
            </a:endParaRPr>
          </a:p>
          <a:p>
            <a:pPr marL="0" indent="0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r>
              <a:rPr lang="en-US" sz="2000" dirty="0" err="1">
                <a:latin typeface="+mj-lt"/>
              </a:rPr>
              <a:t>Gambrell</a:t>
            </a:r>
            <a:r>
              <a:rPr lang="en-US" sz="2000" dirty="0">
                <a:latin typeface="+mj-lt"/>
              </a:rPr>
              <a:t>, 2011, p. 172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824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</a:t>
            </a:r>
            <a:br>
              <a:rPr lang="en-US" b="1" dirty="0" smtClean="0"/>
            </a:br>
            <a:r>
              <a:rPr lang="en-US" dirty="0" smtClean="0"/>
              <a:t>MOTIVACION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0607"/>
            <a:ext cx="7467600" cy="39513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Que el </a:t>
            </a:r>
            <a:r>
              <a:rPr lang="en-US" dirty="0" err="1" smtClean="0">
                <a:latin typeface="+mj-lt"/>
              </a:rPr>
              <a:t>alumno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escoja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texto</a:t>
            </a:r>
            <a:r>
              <a:rPr lang="en-US" dirty="0" smtClean="0">
                <a:latin typeface="+mj-lt"/>
              </a:rPr>
              <a:t>/ </a:t>
            </a:r>
            <a:r>
              <a:rPr lang="en-US" dirty="0" err="1" smtClean="0">
                <a:latin typeface="+mj-lt"/>
              </a:rPr>
              <a:t>Textos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atractivos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Accesibilidad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texto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intereses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alumno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sus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competencias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fuera</a:t>
            </a:r>
            <a:r>
              <a:rPr lang="en-US" dirty="0" smtClean="0">
                <a:latin typeface="+mj-lt"/>
              </a:rPr>
              <a:t> del </a:t>
            </a:r>
            <a:r>
              <a:rPr lang="en-US" dirty="0" err="1" smtClean="0">
                <a:latin typeface="+mj-lt"/>
              </a:rPr>
              <a:t>ámbito</a:t>
            </a:r>
            <a:r>
              <a:rPr lang="en-US" dirty="0" smtClean="0">
                <a:latin typeface="+mj-lt"/>
              </a:rPr>
              <a:t> escolar.</a:t>
            </a:r>
            <a:endParaRPr lang="en-US" b="0" dirty="0" smtClean="0"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Profesores</a:t>
            </a:r>
            <a:r>
              <a:rPr lang="en-US" dirty="0" smtClean="0">
                <a:latin typeface="+mj-lt"/>
              </a:rPr>
              <a:t> que son </a:t>
            </a:r>
            <a:r>
              <a:rPr lang="en-US" dirty="0" err="1" smtClean="0">
                <a:latin typeface="+mj-lt"/>
              </a:rPr>
              <a:t>positivos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alentadores</a:t>
            </a:r>
            <a:r>
              <a:rPr lang="en-US" dirty="0" smtClean="0">
                <a:latin typeface="+mj-lt"/>
              </a:rPr>
              <a:t>.</a:t>
            </a:r>
            <a:endParaRPr lang="en-US" b="0" dirty="0" smtClean="0">
              <a:effectLst/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37" y="3570237"/>
            <a:ext cx="3378200" cy="25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90" y="700856"/>
            <a:ext cx="3378200" cy="25336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507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Positive Interactions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INTERACCIONES POSITIVAS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8820"/>
            <a:ext cx="10515600" cy="33695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smtClean="0">
                <a:latin typeface="+mj-lt"/>
              </a:rPr>
              <a:t>“La </a:t>
            </a:r>
            <a:r>
              <a:rPr lang="en-US" sz="4000" dirty="0" err="1" smtClean="0">
                <a:latin typeface="+mj-lt"/>
              </a:rPr>
              <a:t>motivación</a:t>
            </a:r>
            <a:r>
              <a:rPr lang="en-US" sz="4000" dirty="0" smtClean="0">
                <a:latin typeface="+mj-lt"/>
              </a:rPr>
              <a:t> no se </a:t>
            </a:r>
            <a:r>
              <a:rPr lang="en-US" sz="4000" dirty="0" err="1" smtClean="0">
                <a:latin typeface="+mj-lt"/>
              </a:rPr>
              <a:t>encuentra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exclusivamente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en</a:t>
            </a:r>
            <a:r>
              <a:rPr lang="en-US" sz="4000" dirty="0" smtClean="0">
                <a:latin typeface="+mj-lt"/>
              </a:rPr>
              <a:t> el </a:t>
            </a:r>
            <a:r>
              <a:rPr lang="en-US" sz="4000" dirty="0" err="1" smtClean="0">
                <a:latin typeface="+mj-lt"/>
              </a:rPr>
              <a:t>alumno</a:t>
            </a:r>
            <a:r>
              <a:rPr lang="en-US" sz="4000" dirty="0">
                <a:latin typeface="+mj-lt"/>
              </a:rPr>
              <a:t>;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por</a:t>
            </a:r>
            <a:r>
              <a:rPr lang="en-US" sz="4000" dirty="0" smtClean="0">
                <a:latin typeface="+mj-lt"/>
              </a:rPr>
              <a:t> el </a:t>
            </a:r>
            <a:r>
              <a:rPr lang="en-US" sz="4000" dirty="0" err="1" smtClean="0">
                <a:latin typeface="+mj-lt"/>
              </a:rPr>
              <a:t>contrario</a:t>
            </a:r>
            <a:r>
              <a:rPr lang="en-US" sz="4000" dirty="0" smtClean="0">
                <a:latin typeface="+mj-lt"/>
              </a:rPr>
              <a:t>, se </a:t>
            </a:r>
            <a:r>
              <a:rPr lang="en-US" sz="4000" dirty="0" err="1" smtClean="0">
                <a:latin typeface="+mj-lt"/>
              </a:rPr>
              <a:t>encuentra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en</a:t>
            </a:r>
            <a:r>
              <a:rPr lang="en-US" sz="4000" dirty="0" smtClean="0">
                <a:latin typeface="+mj-lt"/>
              </a:rPr>
              <a:t> las </a:t>
            </a:r>
            <a:r>
              <a:rPr lang="en-US" sz="4000" dirty="0" err="1" smtClean="0">
                <a:latin typeface="+mj-lt"/>
              </a:rPr>
              <a:t>interacciones</a:t>
            </a:r>
            <a:r>
              <a:rPr lang="en-US" sz="4000" dirty="0" smtClean="0">
                <a:latin typeface="+mj-lt"/>
              </a:rPr>
              <a:t> entre </a:t>
            </a:r>
            <a:r>
              <a:rPr lang="en-US" sz="4000" dirty="0" err="1" smtClean="0">
                <a:latin typeface="+mj-lt"/>
              </a:rPr>
              <a:t>los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alumnos</a:t>
            </a:r>
            <a:r>
              <a:rPr lang="en-US" sz="4000" dirty="0" smtClean="0">
                <a:latin typeface="+mj-lt"/>
              </a:rPr>
              <a:t> y </a:t>
            </a:r>
            <a:r>
              <a:rPr lang="en-US" sz="4000" dirty="0" err="1" smtClean="0">
                <a:latin typeface="+mj-lt"/>
              </a:rPr>
              <a:t>sus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ambientes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literarios</a:t>
            </a:r>
            <a:r>
              <a:rPr lang="en-US" sz="4000" dirty="0" smtClean="0">
                <a:latin typeface="+mj-lt"/>
              </a:rPr>
              <a:t>.”</a:t>
            </a:r>
          </a:p>
          <a:p>
            <a:pPr marL="0" indent="0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r>
              <a:rPr lang="en-US" sz="2000" dirty="0">
                <a:latin typeface="+mj-lt"/>
              </a:rPr>
              <a:t>Turner and Paris, as cited in </a:t>
            </a:r>
            <a:r>
              <a:rPr lang="en-US" sz="2000" dirty="0" err="1">
                <a:latin typeface="+mj-lt"/>
              </a:rPr>
              <a:t>Marinak</a:t>
            </a:r>
            <a:r>
              <a:rPr lang="en-US" sz="2000" dirty="0">
                <a:latin typeface="+mj-lt"/>
              </a:rPr>
              <a:t>, Malloy, &amp; </a:t>
            </a:r>
            <a:r>
              <a:rPr lang="en-US" sz="2000" dirty="0" err="1">
                <a:latin typeface="+mj-lt"/>
              </a:rPr>
              <a:t>Gambrell</a:t>
            </a:r>
            <a:r>
              <a:rPr lang="en-US" sz="2000" dirty="0">
                <a:latin typeface="+mj-lt"/>
              </a:rPr>
              <a:t>, 2010, pg. 507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96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1" y="388938"/>
            <a:ext cx="10515600" cy="1325563"/>
          </a:xfrm>
        </p:spPr>
        <p:txBody>
          <a:bodyPr/>
          <a:lstStyle/>
          <a:p>
            <a:r>
              <a:rPr lang="en-US" b="1" dirty="0" smtClean="0"/>
              <a:t>Engagement</a:t>
            </a:r>
            <a:br>
              <a:rPr lang="en-US" b="1" dirty="0" smtClean="0"/>
            </a:br>
            <a:r>
              <a:rPr lang="en-US" dirty="0" smtClean="0"/>
              <a:t>CONEXION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27" y="2024348"/>
            <a:ext cx="7467600" cy="39513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Interaciones</a:t>
            </a:r>
            <a:r>
              <a:rPr lang="en-US" dirty="0" smtClean="0">
                <a:latin typeface="+mj-lt"/>
              </a:rPr>
              <a:t> entre </a:t>
            </a:r>
            <a:r>
              <a:rPr lang="en-US" dirty="0" err="1" smtClean="0">
                <a:latin typeface="+mj-lt"/>
              </a:rPr>
              <a:t>alumnos</a:t>
            </a:r>
            <a:r>
              <a:rPr lang="en-US" dirty="0" smtClean="0">
                <a:latin typeface="+mj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Lectura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auténtica</a:t>
            </a:r>
            <a:r>
              <a:rPr lang="en-US" dirty="0" smtClean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5298" y="1611380"/>
            <a:ext cx="4477289" cy="3357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31" y="3290363"/>
            <a:ext cx="4064000" cy="304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378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Beyond Reading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 ALLA DE LA LECTURA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8991600" cy="41338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600" dirty="0" smtClean="0">
                <a:latin typeface="+mj-lt"/>
              </a:rPr>
              <a:t>“Los </a:t>
            </a:r>
            <a:r>
              <a:rPr lang="en-US" sz="4600" dirty="0" err="1" smtClean="0">
                <a:latin typeface="+mj-lt"/>
              </a:rPr>
              <a:t>muchachos</a:t>
            </a:r>
            <a:r>
              <a:rPr lang="en-US" sz="4600" dirty="0" smtClean="0">
                <a:latin typeface="+mj-lt"/>
              </a:rPr>
              <a:t> y </a:t>
            </a:r>
            <a:r>
              <a:rPr lang="en-US" sz="4600" dirty="0" err="1" smtClean="0">
                <a:latin typeface="+mj-lt"/>
              </a:rPr>
              <a:t>muchachas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necesitan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desarrollar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habilidades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lectoras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sólidas</a:t>
            </a:r>
            <a:r>
              <a:rPr lang="en-US" sz="4600" dirty="0" smtClean="0">
                <a:latin typeface="+mj-lt"/>
              </a:rPr>
              <a:t> para </a:t>
            </a:r>
            <a:r>
              <a:rPr lang="en-US" sz="4600" dirty="0" err="1" smtClean="0">
                <a:latin typeface="+mj-lt"/>
              </a:rPr>
              <a:t>poderse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comunicar</a:t>
            </a:r>
            <a:r>
              <a:rPr lang="en-US" sz="4600" dirty="0" smtClean="0">
                <a:latin typeface="+mj-lt"/>
              </a:rPr>
              <a:t> de </a:t>
            </a:r>
            <a:r>
              <a:rPr lang="en-US" sz="4600" dirty="0" err="1" smtClean="0">
                <a:latin typeface="+mj-lt"/>
              </a:rPr>
              <a:t>manera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efectiva</a:t>
            </a:r>
            <a:r>
              <a:rPr lang="en-US" sz="4600" dirty="0" smtClean="0">
                <a:latin typeface="+mj-lt"/>
              </a:rPr>
              <a:t>, </a:t>
            </a:r>
            <a:r>
              <a:rPr lang="en-US" sz="4600" dirty="0" err="1" smtClean="0">
                <a:latin typeface="+mj-lt"/>
              </a:rPr>
              <a:t>ganarse</a:t>
            </a:r>
            <a:r>
              <a:rPr lang="en-US" sz="4600" dirty="0" smtClean="0">
                <a:latin typeface="+mj-lt"/>
              </a:rPr>
              <a:t> el </a:t>
            </a:r>
            <a:r>
              <a:rPr lang="en-US" sz="4600" dirty="0" err="1" smtClean="0">
                <a:latin typeface="+mj-lt"/>
              </a:rPr>
              <a:t>respeto</a:t>
            </a:r>
            <a:r>
              <a:rPr lang="en-US" sz="4600" dirty="0" smtClean="0">
                <a:latin typeface="+mj-lt"/>
              </a:rPr>
              <a:t> de </a:t>
            </a:r>
            <a:r>
              <a:rPr lang="en-US" sz="4600" dirty="0" err="1" smtClean="0">
                <a:latin typeface="+mj-lt"/>
              </a:rPr>
              <a:t>sus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compañeros</a:t>
            </a:r>
            <a:r>
              <a:rPr lang="en-US" sz="4600" dirty="0" smtClean="0">
                <a:latin typeface="+mj-lt"/>
              </a:rPr>
              <a:t> y de las </a:t>
            </a:r>
            <a:r>
              <a:rPr lang="en-US" sz="4600" dirty="0" err="1" smtClean="0">
                <a:latin typeface="+mj-lt"/>
              </a:rPr>
              <a:t>autoridades</a:t>
            </a:r>
            <a:r>
              <a:rPr lang="en-US" sz="4600" dirty="0" smtClean="0">
                <a:latin typeface="+mj-lt"/>
              </a:rPr>
              <a:t>, </a:t>
            </a:r>
            <a:r>
              <a:rPr lang="en-US" sz="4600" dirty="0" err="1" smtClean="0">
                <a:latin typeface="+mj-lt"/>
              </a:rPr>
              <a:t>participar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en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sus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comunidades</a:t>
            </a:r>
            <a:r>
              <a:rPr lang="en-US" sz="4600" dirty="0" smtClean="0">
                <a:latin typeface="+mj-lt"/>
              </a:rPr>
              <a:t> de </a:t>
            </a:r>
            <a:r>
              <a:rPr lang="en-US" sz="4600" dirty="0" err="1" smtClean="0">
                <a:latin typeface="+mj-lt"/>
              </a:rPr>
              <a:t>una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manera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significativa</a:t>
            </a:r>
            <a:r>
              <a:rPr lang="en-US" sz="4600" dirty="0" smtClean="0">
                <a:latin typeface="+mj-lt"/>
              </a:rPr>
              <a:t>, y </a:t>
            </a:r>
            <a:r>
              <a:rPr lang="en-US" sz="4600" dirty="0" err="1" smtClean="0">
                <a:latin typeface="+mj-lt"/>
              </a:rPr>
              <a:t>contribuir</a:t>
            </a:r>
            <a:r>
              <a:rPr lang="en-US" sz="4600" dirty="0" smtClean="0">
                <a:latin typeface="+mj-lt"/>
              </a:rPr>
              <a:t> con </a:t>
            </a:r>
            <a:r>
              <a:rPr lang="en-US" sz="4600" dirty="0" err="1" smtClean="0">
                <a:latin typeface="+mj-lt"/>
              </a:rPr>
              <a:t>su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sociedad</a:t>
            </a:r>
            <a:r>
              <a:rPr lang="en-US" sz="46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600" dirty="0" smtClean="0">
              <a:latin typeface="+mj-lt"/>
            </a:endParaRPr>
          </a:p>
          <a:p>
            <a:pPr marL="0" indent="0">
              <a:buNone/>
            </a:pPr>
            <a:r>
              <a:rPr lang="en-US" sz="4600" dirty="0" err="1" smtClean="0">
                <a:latin typeface="+mj-lt"/>
              </a:rPr>
              <a:t>Desarrollar</a:t>
            </a:r>
            <a:r>
              <a:rPr lang="en-US" sz="4600" dirty="0" smtClean="0">
                <a:latin typeface="+mj-lt"/>
              </a:rPr>
              <a:t> la </a:t>
            </a:r>
            <a:r>
              <a:rPr lang="en-US" sz="4600" dirty="0" err="1" smtClean="0">
                <a:latin typeface="+mj-lt"/>
              </a:rPr>
              <a:t>habilidad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lectora</a:t>
            </a:r>
            <a:r>
              <a:rPr lang="en-US" sz="4600" dirty="0" smtClean="0">
                <a:latin typeface="+mj-lt"/>
              </a:rPr>
              <a:t>, </a:t>
            </a:r>
            <a:r>
              <a:rPr lang="en-US" sz="4600" dirty="0" err="1" smtClean="0">
                <a:latin typeface="+mj-lt"/>
              </a:rPr>
              <a:t>entonces</a:t>
            </a:r>
            <a:r>
              <a:rPr lang="en-US" sz="4600" dirty="0" smtClean="0">
                <a:latin typeface="+mj-lt"/>
              </a:rPr>
              <a:t>, </a:t>
            </a:r>
            <a:r>
              <a:rPr lang="en-US" sz="4600" dirty="0" err="1" smtClean="0">
                <a:latin typeface="+mj-lt"/>
              </a:rPr>
              <a:t>va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más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allá</a:t>
            </a:r>
            <a:r>
              <a:rPr lang="en-US" sz="4600" dirty="0" smtClean="0">
                <a:latin typeface="+mj-lt"/>
              </a:rPr>
              <a:t> del simple </a:t>
            </a:r>
            <a:r>
              <a:rPr lang="en-US" sz="4600" dirty="0" err="1" smtClean="0">
                <a:latin typeface="+mj-lt"/>
              </a:rPr>
              <a:t>hecho</a:t>
            </a:r>
            <a:r>
              <a:rPr lang="en-US" sz="4600" dirty="0" smtClean="0">
                <a:latin typeface="+mj-lt"/>
              </a:rPr>
              <a:t> de </a:t>
            </a:r>
            <a:r>
              <a:rPr lang="en-US" sz="4600" dirty="0" err="1" smtClean="0">
                <a:latin typeface="+mj-lt"/>
              </a:rPr>
              <a:t>mejorar</a:t>
            </a:r>
            <a:r>
              <a:rPr lang="en-US" sz="4600" dirty="0" smtClean="0">
                <a:latin typeface="+mj-lt"/>
              </a:rPr>
              <a:t> la </a:t>
            </a:r>
            <a:r>
              <a:rPr lang="en-US" sz="4600" dirty="0" err="1" smtClean="0">
                <a:latin typeface="+mj-lt"/>
              </a:rPr>
              <a:t>habilidad</a:t>
            </a:r>
            <a:r>
              <a:rPr lang="en-US" sz="4600" dirty="0" smtClean="0">
                <a:latin typeface="+mj-lt"/>
              </a:rPr>
              <a:t> de leer y </a:t>
            </a:r>
            <a:r>
              <a:rPr lang="en-US" sz="4600" dirty="0" err="1" smtClean="0">
                <a:latin typeface="+mj-lt"/>
              </a:rPr>
              <a:t>escribir</a:t>
            </a:r>
            <a:r>
              <a:rPr lang="en-US" sz="4600" dirty="0" smtClean="0">
                <a:latin typeface="+mj-lt"/>
              </a:rPr>
              <a:t>. Se </a:t>
            </a:r>
            <a:r>
              <a:rPr lang="en-US" sz="4600" dirty="0" err="1" smtClean="0">
                <a:latin typeface="+mj-lt"/>
              </a:rPr>
              <a:t>refiere</a:t>
            </a:r>
            <a:r>
              <a:rPr lang="en-US" sz="4600" dirty="0" smtClean="0">
                <a:latin typeface="+mj-lt"/>
              </a:rPr>
              <a:t> a </a:t>
            </a:r>
            <a:r>
              <a:rPr lang="en-US" sz="4600" dirty="0" err="1" smtClean="0">
                <a:latin typeface="+mj-lt"/>
              </a:rPr>
              <a:t>una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serie</a:t>
            </a:r>
            <a:r>
              <a:rPr lang="en-US" sz="4600" dirty="0" smtClean="0">
                <a:latin typeface="+mj-lt"/>
              </a:rPr>
              <a:t> de </a:t>
            </a:r>
            <a:r>
              <a:rPr lang="en-US" sz="4600" dirty="0" err="1" smtClean="0">
                <a:latin typeface="+mj-lt"/>
              </a:rPr>
              <a:t>asuntos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sociales</a:t>
            </a:r>
            <a:r>
              <a:rPr lang="en-US" sz="4600" dirty="0" smtClean="0">
                <a:latin typeface="+mj-lt"/>
              </a:rPr>
              <a:t> de mayor </a:t>
            </a:r>
            <a:r>
              <a:rPr lang="en-US" sz="4600" dirty="0" err="1" smtClean="0">
                <a:latin typeface="+mj-lt"/>
              </a:rPr>
              <a:t>envergadura</a:t>
            </a:r>
            <a:r>
              <a:rPr lang="en-US" sz="4600" dirty="0" smtClean="0">
                <a:latin typeface="+mj-lt"/>
              </a:rPr>
              <a:t> </a:t>
            </a:r>
            <a:r>
              <a:rPr lang="en-US" sz="4600" dirty="0" err="1" smtClean="0">
                <a:latin typeface="+mj-lt"/>
              </a:rPr>
              <a:t>relacionados</a:t>
            </a:r>
            <a:r>
              <a:rPr lang="en-US" sz="4600" dirty="0" smtClean="0">
                <a:latin typeface="+mj-lt"/>
              </a:rPr>
              <a:t> con el </a:t>
            </a:r>
            <a:r>
              <a:rPr lang="en-US" sz="4600" dirty="0" err="1" smtClean="0">
                <a:latin typeface="+mj-lt"/>
              </a:rPr>
              <a:t>acceso</a:t>
            </a:r>
            <a:r>
              <a:rPr lang="en-US" sz="4600" dirty="0" smtClean="0">
                <a:latin typeface="+mj-lt"/>
              </a:rPr>
              <a:t> y la </a:t>
            </a:r>
            <a:r>
              <a:rPr lang="en-US" sz="4600" dirty="0" err="1" smtClean="0">
                <a:latin typeface="+mj-lt"/>
              </a:rPr>
              <a:t>equidad</a:t>
            </a:r>
            <a:r>
              <a:rPr lang="en-US" sz="4600" dirty="0" smtClean="0">
                <a:latin typeface="+mj-lt"/>
              </a:rPr>
              <a:t>.”</a:t>
            </a:r>
            <a:endParaRPr lang="en-US" sz="4600" dirty="0">
              <a:latin typeface="+mj-lt"/>
            </a:endParaRPr>
          </a:p>
          <a:p>
            <a:pPr marL="0" indent="0" algn="r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endParaRPr lang="en-US" sz="1400" dirty="0">
              <a:latin typeface="+mj-lt"/>
            </a:endParaRPr>
          </a:p>
          <a:p>
            <a:pPr marL="0" indent="0" algn="r">
              <a:buNone/>
            </a:pPr>
            <a:endParaRPr lang="en-US" sz="1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1088" y="6172200"/>
            <a:ext cx="4035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Minnesota Department of Education, 2011, para. 3</a:t>
            </a:r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4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Resources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47" y="1351547"/>
            <a:ext cx="10230853" cy="47244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00" b="1" dirty="0">
                <a:latin typeface="+mj-lt"/>
              </a:rPr>
              <a:t>Slide 3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Marchand-Martella</a:t>
            </a:r>
            <a:r>
              <a:rPr lang="en-US" sz="1000" dirty="0">
                <a:latin typeface="+mj-lt"/>
              </a:rPr>
              <a:t>, N.E., </a:t>
            </a:r>
            <a:r>
              <a:rPr lang="en-US" sz="1000" dirty="0" err="1">
                <a:latin typeface="+mj-lt"/>
              </a:rPr>
              <a:t>Martella</a:t>
            </a:r>
            <a:r>
              <a:rPr lang="en-US" sz="1000" dirty="0">
                <a:latin typeface="+mj-lt"/>
              </a:rPr>
              <a:t>, R.C., </a:t>
            </a:r>
            <a:r>
              <a:rPr lang="en-US" sz="1000" dirty="0" err="1">
                <a:latin typeface="+mj-lt"/>
              </a:rPr>
              <a:t>Modderman</a:t>
            </a:r>
            <a:r>
              <a:rPr lang="en-US" sz="1000" dirty="0">
                <a:latin typeface="+mj-lt"/>
              </a:rPr>
              <a:t>, S.L., Petersen, H.M., &amp; Pan, S. (2013). Key areas of effective adolescent literacy programs. </a:t>
            </a:r>
            <a:r>
              <a:rPr lang="en-US" sz="1000" i="1" dirty="0">
                <a:latin typeface="+mj-lt"/>
              </a:rPr>
              <a:t>Education and Treatment of Children, 36</a:t>
            </a:r>
            <a:r>
              <a:rPr lang="en-US" sz="1000" dirty="0">
                <a:latin typeface="+mj-lt"/>
              </a:rPr>
              <a:t>(1), 161-184.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>
                <a:latin typeface="+mj-lt"/>
              </a:rPr>
              <a:t>Slide 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Hawkins, R.O., Hale, A.D., </a:t>
            </a:r>
            <a:r>
              <a:rPr lang="en-US" sz="1000" dirty="0" err="1">
                <a:latin typeface="+mj-lt"/>
              </a:rPr>
              <a:t>Sheeley</a:t>
            </a:r>
            <a:r>
              <a:rPr lang="en-US" sz="1000" dirty="0">
                <a:latin typeface="+mj-lt"/>
              </a:rPr>
              <a:t>, W., &amp; Ling, S. (2011). Repeated reading and vocabulary-previewing interventions to improve fluency and comprehension for struggling high-school readers. </a:t>
            </a:r>
            <a:r>
              <a:rPr lang="en-US" sz="1000" i="1" dirty="0">
                <a:latin typeface="+mj-lt"/>
              </a:rPr>
              <a:t>Psychology in the Schools, 48</a:t>
            </a:r>
            <a:r>
              <a:rPr lang="en-US" sz="1000" dirty="0">
                <a:latin typeface="+mj-lt"/>
              </a:rPr>
              <a:t>(1), 59-77.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Carlisle, J.F., </a:t>
            </a:r>
            <a:r>
              <a:rPr lang="en-US" sz="1000" dirty="0" err="1">
                <a:latin typeface="+mj-lt"/>
              </a:rPr>
              <a:t>Kelcey</a:t>
            </a:r>
            <a:r>
              <a:rPr lang="en-US" sz="1000" dirty="0">
                <a:latin typeface="+mj-lt"/>
              </a:rPr>
              <a:t>, B., &amp; </a:t>
            </a:r>
            <a:r>
              <a:rPr lang="en-US" sz="1000" dirty="0" err="1">
                <a:latin typeface="+mj-lt"/>
              </a:rPr>
              <a:t>Berebitsky</a:t>
            </a:r>
            <a:r>
              <a:rPr lang="en-US" sz="1000" dirty="0">
                <a:latin typeface="+mj-lt"/>
              </a:rPr>
              <a:t>, D. (2013). Teachers’ support of students’ vocabulary learning during literacy instruction in high poverty elementary schools. </a:t>
            </a:r>
            <a:r>
              <a:rPr lang="en-US" sz="1000" i="1" dirty="0">
                <a:latin typeface="+mj-lt"/>
              </a:rPr>
              <a:t>American Educational Research Journal,</a:t>
            </a:r>
            <a:r>
              <a:rPr lang="en-US" sz="1000" dirty="0">
                <a:latin typeface="+mj-lt"/>
              </a:rPr>
              <a:t> 50(6), 1360-1391.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>
                <a:latin typeface="+mj-lt"/>
              </a:rPr>
              <a:t>Slide 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Allington</a:t>
            </a:r>
            <a:r>
              <a:rPr lang="en-US" sz="1000" dirty="0">
                <a:latin typeface="+mj-lt"/>
              </a:rPr>
              <a:t>, R., &amp; Gabriel, R. (2012). Every child, every day. </a:t>
            </a:r>
            <a:r>
              <a:rPr lang="en-US" sz="1000" i="1" dirty="0">
                <a:latin typeface="+mj-lt"/>
              </a:rPr>
              <a:t>Educational Leadership, 69(6</a:t>
            </a:r>
            <a:r>
              <a:rPr lang="en-US" sz="1000" dirty="0">
                <a:latin typeface="+mj-lt"/>
              </a:rPr>
              <a:t>), 10-15.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Manset</a:t>
            </a:r>
            <a:r>
              <a:rPr lang="en-US" sz="1000" dirty="0">
                <a:latin typeface="+mj-lt"/>
              </a:rPr>
              <a:t>-Williamson, G.,  &amp; Wilson, J. (2005). Balanced, strategic reading instruction for upper-elementary and middle school students with reading disabilities: A comparative study of two approaches</a:t>
            </a:r>
            <a:r>
              <a:rPr lang="en-US" sz="1000" i="1" dirty="0">
                <a:latin typeface="+mj-lt"/>
              </a:rPr>
              <a:t>. Learning Disability Quarterly, 28</a:t>
            </a:r>
            <a:r>
              <a:rPr lang="en-US" sz="1000" dirty="0">
                <a:latin typeface="+mj-lt"/>
              </a:rPr>
              <a:t>(1), 59-74.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Krashen</a:t>
            </a:r>
            <a:r>
              <a:rPr lang="en-US" sz="1000" dirty="0">
                <a:latin typeface="+mj-lt"/>
              </a:rPr>
              <a:t>, S. (2016). The researcher’s perspective: The purpose of education, free voluntary reading, and dealing with the impact of poverty. </a:t>
            </a:r>
            <a:r>
              <a:rPr lang="en-US" sz="1000" i="1" dirty="0">
                <a:latin typeface="+mj-lt"/>
              </a:rPr>
              <a:t>School Libraries Worldwide, 22</a:t>
            </a:r>
            <a:r>
              <a:rPr lang="en-US" sz="1000" dirty="0">
                <a:latin typeface="+mj-lt"/>
              </a:rPr>
              <a:t>(1), 1-7.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>
                <a:latin typeface="+mj-lt"/>
              </a:rPr>
              <a:t>Slide 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Hurst, S., &amp; </a:t>
            </a:r>
            <a:r>
              <a:rPr lang="en-US" sz="1000" dirty="0" err="1">
                <a:latin typeface="+mj-lt"/>
              </a:rPr>
              <a:t>Griffity</a:t>
            </a:r>
            <a:r>
              <a:rPr lang="en-US" sz="1000" dirty="0">
                <a:latin typeface="+mj-lt"/>
              </a:rPr>
              <a:t>, P. (2015). Examining the effects of teacher read-aloud on adolescent attitudes and learning. </a:t>
            </a:r>
            <a:r>
              <a:rPr lang="en-US" sz="1000" i="1" dirty="0">
                <a:latin typeface="+mj-lt"/>
              </a:rPr>
              <a:t>Middle Grades Research Journal, 10</a:t>
            </a:r>
            <a:r>
              <a:rPr lang="en-US" sz="1000" dirty="0">
                <a:latin typeface="+mj-lt"/>
              </a:rPr>
              <a:t>(1), 31-47.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Sanacore</a:t>
            </a:r>
            <a:r>
              <a:rPr lang="en-US" sz="1000" dirty="0">
                <a:latin typeface="+mj-lt"/>
              </a:rPr>
              <a:t>, J., &amp; Palumbo, A. (2010). Middle school students need more opportunities to read across the curriculum. </a:t>
            </a:r>
            <a:r>
              <a:rPr lang="en-US" sz="1000" i="1" dirty="0">
                <a:latin typeface="+mj-lt"/>
              </a:rPr>
              <a:t>The Clearing House</a:t>
            </a:r>
            <a:r>
              <a:rPr lang="en-US" sz="1000" dirty="0">
                <a:latin typeface="+mj-lt"/>
              </a:rPr>
              <a:t>, 83, 180-185.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>
                <a:latin typeface="+mj-lt"/>
              </a:rPr>
              <a:t>Slides 8, 9, 10, 11: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Allington</a:t>
            </a:r>
            <a:r>
              <a:rPr lang="en-US" sz="1000" dirty="0">
                <a:latin typeface="+mj-lt"/>
              </a:rPr>
              <a:t>, R.L. (2013). What really matters when working with struggling readers. </a:t>
            </a:r>
            <a:r>
              <a:rPr lang="en-US" sz="1000" i="1" dirty="0">
                <a:latin typeface="+mj-lt"/>
              </a:rPr>
              <a:t>The Reading Teacher,</a:t>
            </a:r>
            <a:r>
              <a:rPr lang="en-US" sz="1000" dirty="0">
                <a:latin typeface="+mj-lt"/>
              </a:rPr>
              <a:t> 66(7), 520-530.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Brozo</a:t>
            </a:r>
            <a:r>
              <a:rPr lang="en-US" sz="1000" dirty="0">
                <a:latin typeface="+mj-lt"/>
              </a:rPr>
              <a:t>, W.G. (2010). Response to intervention or responsive instruction? Challenges and possibilities of response to intervention for adolescent literacy. </a:t>
            </a:r>
            <a:r>
              <a:rPr lang="en-US" sz="1000" i="1" dirty="0">
                <a:latin typeface="+mj-lt"/>
              </a:rPr>
              <a:t>Journal of Adolescent &amp; Adult Literacy</a:t>
            </a:r>
            <a:r>
              <a:rPr lang="en-US" sz="1000" dirty="0">
                <a:latin typeface="+mj-lt"/>
              </a:rPr>
              <a:t>, 53(4), 277-281.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Corcoran, C. &amp; </a:t>
            </a:r>
            <a:r>
              <a:rPr lang="en-US" sz="1000" dirty="0" err="1">
                <a:latin typeface="+mj-lt"/>
              </a:rPr>
              <a:t>Mamalakis</a:t>
            </a:r>
            <a:r>
              <a:rPr lang="en-US" sz="1000" dirty="0">
                <a:latin typeface="+mj-lt"/>
              </a:rPr>
              <a:t>, A. (2009). Fifth grade students’ perceptions of reading motivation techniques. </a:t>
            </a:r>
            <a:r>
              <a:rPr lang="en-US" sz="1000" i="1" dirty="0">
                <a:latin typeface="+mj-lt"/>
              </a:rPr>
              <a:t>Reading Improvement, 46</a:t>
            </a:r>
            <a:r>
              <a:rPr lang="en-US" sz="1000" dirty="0">
                <a:latin typeface="+mj-lt"/>
              </a:rPr>
              <a:t>(3), 137-142.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Kim, J.S., Hemphill, L., Troyer, M., Jones, S.M., </a:t>
            </a:r>
            <a:r>
              <a:rPr lang="en-US" sz="1000" dirty="0" err="1">
                <a:latin typeface="+mj-lt"/>
              </a:rPr>
              <a:t>LaRusso</a:t>
            </a:r>
            <a:r>
              <a:rPr lang="en-US" sz="1000" dirty="0">
                <a:latin typeface="+mj-lt"/>
              </a:rPr>
              <a:t>, M.D., &amp; Donovan, S. (2016). Engaging struggling adolescent readers to improve reading skills. </a:t>
            </a:r>
            <a:r>
              <a:rPr lang="en-US" sz="1000" i="1" dirty="0">
                <a:latin typeface="+mj-lt"/>
              </a:rPr>
              <a:t>Reading Research Quarterly</a:t>
            </a:r>
            <a:r>
              <a:rPr lang="en-US" sz="1000" dirty="0">
                <a:latin typeface="+mj-lt"/>
              </a:rPr>
              <a:t>, 52(3), 357-382.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Krashen</a:t>
            </a:r>
            <a:r>
              <a:rPr lang="en-US" sz="1000" dirty="0">
                <a:latin typeface="+mj-lt"/>
              </a:rPr>
              <a:t>, S. (2016). The researcher’s perspective: The purpose of education, free voluntary reading, and dealing with the impact of poverty. </a:t>
            </a:r>
            <a:r>
              <a:rPr lang="en-US" sz="1000" i="1" dirty="0">
                <a:latin typeface="+mj-lt"/>
              </a:rPr>
              <a:t>School Libraries Worldwide, 22</a:t>
            </a:r>
            <a:r>
              <a:rPr lang="en-US" sz="1000" dirty="0">
                <a:latin typeface="+mj-lt"/>
              </a:rPr>
              <a:t>(1), 1-7.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Lowe, K. (2017). Four instructional practices so no one falls through the gaps.</a:t>
            </a:r>
            <a:r>
              <a:rPr lang="en-US" sz="1000" i="1" dirty="0">
                <a:latin typeface="+mj-lt"/>
              </a:rPr>
              <a:t> Literacy Learning: The Middle Years, 25</a:t>
            </a:r>
            <a:r>
              <a:rPr lang="en-US" sz="1000" dirty="0">
                <a:latin typeface="+mj-lt"/>
              </a:rPr>
              <a:t>(3), 28-37.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j-lt"/>
              </a:rPr>
              <a:t>Marinak</a:t>
            </a:r>
            <a:r>
              <a:rPr lang="en-US" sz="1000" dirty="0">
                <a:latin typeface="+mj-lt"/>
              </a:rPr>
              <a:t>, B., </a:t>
            </a:r>
            <a:r>
              <a:rPr lang="en-US" sz="1000" dirty="0" err="1">
                <a:latin typeface="+mj-lt"/>
              </a:rPr>
              <a:t>Malloy,J</a:t>
            </a:r>
            <a:r>
              <a:rPr lang="en-US" sz="1000" dirty="0">
                <a:latin typeface="+mj-lt"/>
              </a:rPr>
              <a:t>., &amp; </a:t>
            </a:r>
            <a:r>
              <a:rPr lang="en-US" sz="1000" dirty="0" err="1">
                <a:latin typeface="+mj-lt"/>
              </a:rPr>
              <a:t>Gambrell</a:t>
            </a:r>
            <a:r>
              <a:rPr lang="en-US" sz="1000" dirty="0">
                <a:latin typeface="+mj-lt"/>
              </a:rPr>
              <a:t> , L. (2010). Engaging readers: Research-based practices that nurture the motivation to read. T</a:t>
            </a:r>
            <a:r>
              <a:rPr lang="en-US" sz="1000" i="1" dirty="0">
                <a:latin typeface="+mj-lt"/>
              </a:rPr>
              <a:t>he International Journal of Learning, 17(5</a:t>
            </a:r>
            <a:r>
              <a:rPr lang="en-US" sz="1000" dirty="0">
                <a:latin typeface="+mj-lt"/>
              </a:rPr>
              <a:t>), 503-511.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56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4</a:t>
            </a:r>
            <a:r>
              <a:rPr lang="en-US" b="1" dirty="0" smtClean="0"/>
              <a:t>. A FUTURO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latin typeface="+mj-lt"/>
              </a:rPr>
              <a:t>Replicar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estudio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/ </a:t>
            </a:r>
            <a:r>
              <a:rPr lang="en-US" dirty="0" err="1">
                <a:latin typeface="+mj-lt"/>
              </a:rPr>
              <a:t>Participación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estudiantes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universitarios</a:t>
            </a:r>
            <a:r>
              <a:rPr lang="en-US" dirty="0" smtClean="0">
                <a:latin typeface="+mj-lt"/>
              </a:rPr>
              <a:t>.</a:t>
            </a:r>
          </a:p>
          <a:p>
            <a:pPr lvl="1"/>
            <a:r>
              <a:rPr lang="en-US" sz="3200" dirty="0">
                <a:latin typeface="+mj-lt"/>
              </a:rPr>
              <a:t>Si </a:t>
            </a:r>
            <a:r>
              <a:rPr lang="en-US" sz="3200" dirty="0" err="1">
                <a:latin typeface="+mj-lt"/>
              </a:rPr>
              <a:t>es</a:t>
            </a:r>
            <a:r>
              <a:rPr lang="en-US" sz="3200" dirty="0">
                <a:latin typeface="+mj-lt"/>
              </a:rPr>
              <a:t> director de </a:t>
            </a:r>
            <a:r>
              <a:rPr lang="en-US" sz="3200" dirty="0" err="1">
                <a:latin typeface="+mj-lt"/>
              </a:rPr>
              <a:t>colegio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Facilitar</a:t>
            </a:r>
            <a:r>
              <a:rPr lang="en-US" sz="3200" dirty="0">
                <a:latin typeface="+mj-lt"/>
              </a:rPr>
              <a:t> que </a:t>
            </a:r>
            <a:r>
              <a:rPr lang="en-US" sz="3200" dirty="0" err="1">
                <a:latin typeface="+mj-lt"/>
              </a:rPr>
              <a:t>su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colegio</a:t>
            </a:r>
            <a:r>
              <a:rPr lang="en-US" sz="3200" dirty="0">
                <a:latin typeface="+mj-lt"/>
              </a:rPr>
              <a:t> sea </a:t>
            </a:r>
            <a:r>
              <a:rPr lang="en-US" sz="3200" dirty="0" err="1">
                <a:latin typeface="+mj-lt"/>
              </a:rPr>
              <a:t>una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sede</a:t>
            </a:r>
            <a:r>
              <a:rPr lang="en-US" sz="3200" dirty="0">
                <a:latin typeface="+mj-lt"/>
              </a:rPr>
              <a:t>.</a:t>
            </a:r>
          </a:p>
          <a:p>
            <a:pPr lvl="1"/>
            <a:r>
              <a:rPr lang="en-US" sz="3200" dirty="0">
                <a:latin typeface="+mj-lt"/>
              </a:rPr>
              <a:t>Si </a:t>
            </a:r>
            <a:r>
              <a:rPr lang="en-US" sz="3200" dirty="0" err="1">
                <a:latin typeface="+mj-lt"/>
              </a:rPr>
              <a:t>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alumno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universitario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Recibir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capacitación</a:t>
            </a:r>
            <a:r>
              <a:rPr lang="en-US" sz="3200" dirty="0">
                <a:latin typeface="+mj-lt"/>
              </a:rPr>
              <a:t> para </a:t>
            </a:r>
            <a:r>
              <a:rPr lang="en-US" sz="3200" dirty="0" err="1">
                <a:latin typeface="+mj-lt"/>
              </a:rPr>
              <a:t>ser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evaluador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en</a:t>
            </a:r>
            <a:r>
              <a:rPr lang="en-US" sz="3200" dirty="0">
                <a:latin typeface="+mj-lt"/>
              </a:rPr>
              <a:t> un </a:t>
            </a:r>
            <a:r>
              <a:rPr lang="en-US" sz="3200" dirty="0" err="1">
                <a:latin typeface="+mj-lt"/>
              </a:rPr>
              <a:t>colegio</a:t>
            </a:r>
            <a:r>
              <a:rPr lang="en-US" sz="3200" dirty="0">
                <a:latin typeface="+mj-lt"/>
              </a:rPr>
              <a:t> + </a:t>
            </a:r>
            <a:r>
              <a:rPr lang="en-US" sz="3200" dirty="0" err="1">
                <a:latin typeface="+mj-lt"/>
              </a:rPr>
              <a:t>utilizar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los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datos</a:t>
            </a:r>
            <a:r>
              <a:rPr lang="en-US" sz="3200" dirty="0">
                <a:latin typeface="+mj-lt"/>
              </a:rPr>
              <a:t> para </a:t>
            </a:r>
            <a:r>
              <a:rPr lang="en-US" sz="3200" dirty="0" err="1">
                <a:latin typeface="+mj-lt"/>
              </a:rPr>
              <a:t>su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tésis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>
                <a:latin typeface="+mj-lt"/>
              </a:rPr>
              <a:t>licenciatura</a:t>
            </a:r>
            <a:r>
              <a:rPr lang="en-US" sz="3200" dirty="0">
                <a:latin typeface="+mj-lt"/>
              </a:rPr>
              <a:t>. </a:t>
            </a:r>
          </a:p>
          <a:p>
            <a:pPr lvl="1"/>
            <a:r>
              <a:rPr lang="en-US" sz="3200" dirty="0">
                <a:latin typeface="+mj-lt"/>
              </a:rPr>
              <a:t>Si </a:t>
            </a:r>
            <a:r>
              <a:rPr lang="en-US" sz="3200" dirty="0" err="1">
                <a:latin typeface="+mj-lt"/>
              </a:rPr>
              <a:t>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profesor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universitario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Ser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asesor</a:t>
            </a:r>
            <a:r>
              <a:rPr lang="en-US" sz="3200" dirty="0">
                <a:latin typeface="+mj-lt"/>
              </a:rPr>
              <a:t> de </a:t>
            </a:r>
            <a:r>
              <a:rPr lang="en-US" sz="3200" dirty="0" err="1">
                <a:latin typeface="+mj-lt"/>
              </a:rPr>
              <a:t>tésis</a:t>
            </a:r>
            <a:r>
              <a:rPr lang="en-US" sz="3200" dirty="0">
                <a:latin typeface="+mj-lt"/>
              </a:rPr>
              <a:t>.</a:t>
            </a:r>
          </a:p>
          <a:p>
            <a:pPr lvl="1"/>
            <a:r>
              <a:rPr lang="en-US" sz="3200" dirty="0">
                <a:latin typeface="+mj-lt"/>
              </a:rPr>
              <a:t>Si </a:t>
            </a:r>
            <a:r>
              <a:rPr lang="en-US" sz="3200" dirty="0" err="1">
                <a:latin typeface="+mj-lt"/>
              </a:rPr>
              <a:t>es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administrador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universitario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Invitar</a:t>
            </a:r>
            <a:r>
              <a:rPr lang="en-US" sz="3200" dirty="0">
                <a:latin typeface="+mj-lt"/>
              </a:rPr>
              <a:t> a </a:t>
            </a:r>
            <a:r>
              <a:rPr lang="en-US" sz="3200" dirty="0" err="1">
                <a:latin typeface="+mj-lt"/>
              </a:rPr>
              <a:t>los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docentes</a:t>
            </a:r>
            <a:r>
              <a:rPr lang="en-US" sz="3200" dirty="0">
                <a:latin typeface="+mj-lt"/>
              </a:rPr>
              <a:t> y </a:t>
            </a:r>
            <a:r>
              <a:rPr lang="en-US" sz="3200" dirty="0" err="1">
                <a:latin typeface="+mj-lt"/>
              </a:rPr>
              <a:t>estudiantes</a:t>
            </a:r>
            <a:r>
              <a:rPr lang="en-US" sz="3200" dirty="0">
                <a:latin typeface="+mj-lt"/>
              </a:rPr>
              <a:t> a </a:t>
            </a:r>
            <a:r>
              <a:rPr lang="en-US" sz="3200" dirty="0" err="1">
                <a:latin typeface="+mj-lt"/>
              </a:rPr>
              <a:t>participar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este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estudio</a:t>
            </a:r>
            <a:r>
              <a:rPr lang="en-US" sz="3200" dirty="0">
                <a:latin typeface="+mj-lt"/>
              </a:rPr>
              <a:t>.</a:t>
            </a:r>
          </a:p>
          <a:p>
            <a:pPr lvl="1"/>
            <a:r>
              <a:rPr lang="en-US" sz="3200" dirty="0" smtClean="0">
                <a:latin typeface="+mj-lt"/>
              </a:rPr>
              <a:t>SINERGIA.</a:t>
            </a:r>
            <a:endParaRPr 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4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TIENEN PREGUNTAS?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7470"/>
          </a:xfrm>
        </p:spPr>
        <p:txBody>
          <a:bodyPr>
            <a:normAutofit/>
          </a:bodyPr>
          <a:lstStyle/>
          <a:p>
            <a:r>
              <a:rPr lang="en-US" dirty="0" smtClean="0"/>
              <a:t>NOS PUEDEN ENVIAR SUS PREGUNTAS A </a:t>
            </a:r>
            <a:r>
              <a:rPr lang="en-US" dirty="0" smtClean="0">
                <a:hlinkClick r:id="rId2"/>
              </a:rPr>
              <a:t>suarez@mnstate.edu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5400" dirty="0"/>
              <a:t>MUCHAS GRACIAS</a:t>
            </a:r>
            <a:r>
              <a:rPr lang="en-US" sz="5400" dirty="0" smtClean="0"/>
              <a:t>!!!</a:t>
            </a:r>
          </a:p>
          <a:p>
            <a:pPr marL="0" indent="0" algn="r">
              <a:buNone/>
            </a:pPr>
            <a:r>
              <a:rPr lang="en-US" sz="3200" dirty="0" smtClean="0"/>
              <a:t>POR EL TIEMPO QUE NOS HA DEDICADO HOY.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NOSOTROS APRECIAMOS A QUIENES APOYAN EL APRENDIZAJE DE LA LECTURA EN TODOS LOS ESCOLARES.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F359-3387-0B41-B294-5FCE17063FFB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0" y="2602497"/>
            <a:ext cx="345598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5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28333</TotalTime>
  <Words>5633</Words>
  <Application>Microsoft Office PowerPoint</Application>
  <PresentationFormat>Widescreen</PresentationFormat>
  <Paragraphs>896</Paragraphs>
  <Slides>99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Calibri</vt:lpstr>
      <vt:lpstr>Calibri Light</vt:lpstr>
      <vt:lpstr>Times New Roman</vt:lpstr>
      <vt:lpstr>Office Theme</vt:lpstr>
      <vt:lpstr>El Sistema de Apoyo Multi-Nivel (SAMN) para el Aprendizaje de la Lectura  Lima, Perú 2019 </vt:lpstr>
      <vt:lpstr>PONENTES</vt:lpstr>
      <vt:lpstr>Tasas de Alfabetización</vt:lpstr>
      <vt:lpstr>OBJETIVOS</vt:lpstr>
      <vt:lpstr>1. CONTEXTO</vt:lpstr>
      <vt:lpstr>Saludos desde Minnesota!</vt:lpstr>
      <vt:lpstr>Educación: Responsibilidad de los Estados</vt:lpstr>
      <vt:lpstr>La Fundacion del Sistema Educativo de los Estados Unidos</vt:lpstr>
      <vt:lpstr>Cambios Demográficos de los Estados Unidos</vt:lpstr>
      <vt:lpstr>Panorama Demográfico de los Estados Unidos</vt:lpstr>
      <vt:lpstr>Poblaciones Inmigrantes de los Estados Unidos</vt:lpstr>
      <vt:lpstr>Patrones de Uso del Lenguaje en los Estados Unidos, 1980 to 2010</vt:lpstr>
      <vt:lpstr>El Sistema Educativo de Hoy</vt:lpstr>
      <vt:lpstr>Sistema de Apoyo Multi-Nivel (SAMN)</vt:lpstr>
      <vt:lpstr>Sistema de Apoyo Multi-Nivel (SAMN) en Minnesota</vt:lpstr>
      <vt:lpstr>La Evolución del Sistema de Apoyo Multi-Nivel</vt:lpstr>
      <vt:lpstr>La Influencia de la Política en el  Sistema de Apoyo Multi-Nivel</vt:lpstr>
      <vt:lpstr>Los Niveles del SAMN</vt:lpstr>
      <vt:lpstr>Pirámide del Sistema de Apoyos Educativos Multi-Nivel</vt:lpstr>
      <vt:lpstr>Conclusión</vt:lpstr>
      <vt:lpstr>2. PROYECTO</vt:lpstr>
      <vt:lpstr>PowerPoint Presentation</vt:lpstr>
      <vt:lpstr>Evaluaciones del SAMN / IDEL - EBC</vt:lpstr>
      <vt:lpstr>Muestras: FNL y FSF </vt:lpstr>
      <vt:lpstr>Muestras: FUP y FPSS</vt:lpstr>
      <vt:lpstr>Muestras: FLO y FRO</vt:lpstr>
      <vt:lpstr>Secuencia de las Evaluaciones - EEUU</vt:lpstr>
      <vt:lpstr>Puntajes Normativos - EEUU</vt:lpstr>
      <vt:lpstr>PowerPoint Presentation</vt:lpstr>
      <vt:lpstr>Por qué un Estudio Normativo del SAMN?</vt:lpstr>
      <vt:lpstr>PowerPoint Presentation</vt:lpstr>
      <vt:lpstr>Muestra &amp; SPSS</vt:lpstr>
      <vt:lpstr>PowerPoint Presentation</vt:lpstr>
      <vt:lpstr>IDEL Puntajes Normativos – CEP Chaclacayo</vt:lpstr>
      <vt:lpstr>Puntajes Normativos - Interpretación</vt:lpstr>
      <vt:lpstr>Percentiles 20 y 40</vt:lpstr>
      <vt:lpstr>Sistema Automatizado – Excel Hoja de Cálculo</vt:lpstr>
      <vt:lpstr>Monitorización del Progreso / Puntaje de Fin de Año</vt:lpstr>
      <vt:lpstr>Puntajes Normativos: Perú y Estados Unidos</vt:lpstr>
      <vt:lpstr>PROYECTO – FASE II</vt:lpstr>
      <vt:lpstr>Referencias</vt:lpstr>
      <vt:lpstr>3. SAMN – ESTRATEGIAS PARA LOS NIVELES 1, 2, Y 3</vt:lpstr>
      <vt:lpstr>TIER 1 CORE INSTRUCTION –  Nivel 1  / Instrucción Básica</vt:lpstr>
      <vt:lpstr>TIER 1 CORE INSTRUCTION </vt:lpstr>
      <vt:lpstr>FIVE PILLARS OF EFFECTIVE READING INSTRUCTION CINCO PILARES PARA UNA ENSENANZA EFECTIVA DE LA LECTURA.</vt:lpstr>
      <vt:lpstr>PHONEMIC AWARENESS: What is it? CONCIENCIA FONOLOGICA: QUE ES?</vt:lpstr>
      <vt:lpstr>Why is Phonemic Awareness Important? POR QUE ES IMPORTANTE LA CONCIENCIA FONOLOGICA?</vt:lpstr>
      <vt:lpstr>Five Levels of Phonemic Awareness Tasks  ESTRATEGIAS PARA LOS CINCO NIVELES DE CONCIENCIA FONOLOGICA</vt:lpstr>
      <vt:lpstr>Combinar</vt:lpstr>
      <vt:lpstr>Segmentar</vt:lpstr>
      <vt:lpstr> Phonemic Awareness: Instructional Strategies   CONCIENCIA FONEMICA: ESTRATEGIAS DE ENSENANZA  </vt:lpstr>
      <vt:lpstr>PHONICS:  What is it? METODO FONETICO: Qué es?</vt:lpstr>
      <vt:lpstr>Why is Phonics Important?  Por qué el Método Fonético es importante?</vt:lpstr>
      <vt:lpstr>Phonics:  Instructional Strategies  Método Fonético: Estrategias de enseñanza</vt:lpstr>
      <vt:lpstr>FLUENCY:  What is it? FLUIDEZ: Qué es?</vt:lpstr>
      <vt:lpstr>Why is Fluency Important? Por qué es importante la Fluidez?</vt:lpstr>
      <vt:lpstr>Fluency:  Instructional Strategies Fluidez: Estrategias de Ensenanza</vt:lpstr>
      <vt:lpstr>VOCABULARY:  What is it?  VOCABULARIO: Que es?</vt:lpstr>
      <vt:lpstr>Why is Vocabulary Important?  Por qué es importante el vocabulario?</vt:lpstr>
      <vt:lpstr>Vocabulary:  Instructional Strategies Vocabulario: Estrategias de enseñanza</vt:lpstr>
      <vt:lpstr>What is the overall purpose of reading? Cuál es el propósito general de la lectura?</vt:lpstr>
      <vt:lpstr>COMPREHENSION:  What is it?  COMPRENSION: Qué es?</vt:lpstr>
      <vt:lpstr>Why is Comprehension Important? Por qué es imporante la Comprension?</vt:lpstr>
      <vt:lpstr>Comprehension Strategies Estrategias de Comprensión</vt:lpstr>
      <vt:lpstr>Introducing a Comprehension Strategy Introducción de una estrategia de comprensión</vt:lpstr>
      <vt:lpstr>Early Reading Strategies Estrategias para Lectura Tempran</vt:lpstr>
      <vt:lpstr>Conclusion Conclusión</vt:lpstr>
      <vt:lpstr>References</vt:lpstr>
      <vt:lpstr>Tier 2 and 3 Literacy  Interventions </vt:lpstr>
      <vt:lpstr>PowerPoint Presentation</vt:lpstr>
      <vt:lpstr>Characteristics of Tier 2 Services CARACTERISTICAS DE LOS SERVICIOS DE NIVEL 2</vt:lpstr>
      <vt:lpstr>Common Structure ESTRUCTURA COMUN</vt:lpstr>
      <vt:lpstr>Phonemic Awareness CONCIENCIA FONOLOGICA</vt:lpstr>
      <vt:lpstr>Fluidez FLUIDEZ </vt:lpstr>
      <vt:lpstr>Comprehension COMPRENSION</vt:lpstr>
      <vt:lpstr>Comprehension (Cont.) COMPRENSION (Continúa)</vt:lpstr>
      <vt:lpstr>PowerPoint Presentation</vt:lpstr>
      <vt:lpstr>Characteristics of Tier 3 Services CARACTERISTICAS DE LOS SERVICIOS de NIVEL 3</vt:lpstr>
      <vt:lpstr>Tier 3 Strategies ESTRATEGIAS DE NIVEL 3</vt:lpstr>
      <vt:lpstr>Evidence-Based Programs PROGRAMAS BASADOS EN LA EVIDENCIA</vt:lpstr>
      <vt:lpstr>Articles for Parents ARTICULOS PARA PADRES Y MADRES</vt:lpstr>
      <vt:lpstr>Resources Enlaces importantes</vt:lpstr>
      <vt:lpstr>References</vt:lpstr>
      <vt:lpstr>PowerPoint Presentation</vt:lpstr>
      <vt:lpstr>Literacy ALFABETIZACION</vt:lpstr>
      <vt:lpstr>Elementos Esenciales</vt:lpstr>
      <vt:lpstr>Word Study ESTUDIO DE PALABRAS</vt:lpstr>
      <vt:lpstr>Vocabulary VOCABULARIO</vt:lpstr>
      <vt:lpstr>Fluency FLUIDEZ</vt:lpstr>
      <vt:lpstr>Comprehension COMPRENSION</vt:lpstr>
      <vt:lpstr>Embedding Skills INCORPORANDO HABILIDADES</vt:lpstr>
      <vt:lpstr>Motivation MOTIVACION</vt:lpstr>
      <vt:lpstr>Motivation MOTIVACION</vt:lpstr>
      <vt:lpstr>Positive Interactions INTERACCIONES POSITIVAS</vt:lpstr>
      <vt:lpstr>Engagement CONEXION</vt:lpstr>
      <vt:lpstr>Beyond Reading MAS ALLA DE LA LECTURA</vt:lpstr>
      <vt:lpstr>Resources</vt:lpstr>
      <vt:lpstr>4. A FUTURO</vt:lpstr>
      <vt:lpstr>TIENEN 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Baremos Académicos Locales</dc:title>
  <dc:creator>Ximena</dc:creator>
  <cp:lastModifiedBy>Ximena Suarez-Sousa</cp:lastModifiedBy>
  <cp:revision>226</cp:revision>
  <dcterms:created xsi:type="dcterms:W3CDTF">2019-02-03T23:15:02Z</dcterms:created>
  <dcterms:modified xsi:type="dcterms:W3CDTF">2019-03-02T16:24:30Z</dcterms:modified>
</cp:coreProperties>
</file>